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  <p:sldMasterId id="2147483803" r:id="rId2"/>
    <p:sldMasterId id="2147483815" r:id="rId3"/>
    <p:sldMasterId id="2147483845" r:id="rId4"/>
    <p:sldMasterId id="2147483893" r:id="rId5"/>
    <p:sldMasterId id="2147483922" r:id="rId6"/>
    <p:sldMasterId id="2147483951" r:id="rId7"/>
  </p:sldMasterIdLst>
  <p:sldIdLst>
    <p:sldId id="256" r:id="rId8"/>
    <p:sldId id="296" r:id="rId9"/>
    <p:sldId id="291" r:id="rId10"/>
    <p:sldId id="293" r:id="rId11"/>
    <p:sldId id="294" r:id="rId12"/>
    <p:sldId id="347" r:id="rId13"/>
    <p:sldId id="257" r:id="rId14"/>
    <p:sldId id="261" r:id="rId15"/>
    <p:sldId id="265" r:id="rId16"/>
    <p:sldId id="262" r:id="rId17"/>
    <p:sldId id="263" r:id="rId18"/>
    <p:sldId id="266" r:id="rId19"/>
    <p:sldId id="259" r:id="rId20"/>
    <p:sldId id="273" r:id="rId21"/>
    <p:sldId id="332" r:id="rId22"/>
    <p:sldId id="333" r:id="rId23"/>
    <p:sldId id="335" r:id="rId24"/>
    <p:sldId id="334" r:id="rId25"/>
    <p:sldId id="260" r:id="rId26"/>
    <p:sldId id="283" r:id="rId27"/>
    <p:sldId id="336" r:id="rId28"/>
    <p:sldId id="284" r:id="rId29"/>
    <p:sldId id="295" r:id="rId30"/>
    <p:sldId id="300" r:id="rId31"/>
    <p:sldId id="299" r:id="rId32"/>
    <p:sldId id="297" r:id="rId33"/>
    <p:sldId id="327" r:id="rId34"/>
    <p:sldId id="325" r:id="rId35"/>
    <p:sldId id="344" r:id="rId36"/>
    <p:sldId id="343" r:id="rId37"/>
    <p:sldId id="328" r:id="rId38"/>
    <p:sldId id="354" r:id="rId39"/>
    <p:sldId id="353" r:id="rId40"/>
    <p:sldId id="330" r:id="rId41"/>
    <p:sldId id="352" r:id="rId42"/>
    <p:sldId id="301" r:id="rId43"/>
    <p:sldId id="331" r:id="rId44"/>
    <p:sldId id="355" r:id="rId45"/>
    <p:sldId id="351" r:id="rId46"/>
    <p:sldId id="359" r:id="rId47"/>
    <p:sldId id="356" r:id="rId48"/>
    <p:sldId id="357" r:id="rId49"/>
    <p:sldId id="358" r:id="rId50"/>
    <p:sldId id="360" r:id="rId51"/>
    <p:sldId id="367" r:id="rId52"/>
    <p:sldId id="361" r:id="rId53"/>
    <p:sldId id="362" r:id="rId54"/>
    <p:sldId id="363" r:id="rId55"/>
    <p:sldId id="364" r:id="rId56"/>
    <p:sldId id="365" r:id="rId57"/>
    <p:sldId id="366" r:id="rId58"/>
    <p:sldId id="309" r:id="rId59"/>
    <p:sldId id="30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B5E589-8328-4543-9F86-377A738B6CE3}">
          <p14:sldIdLst>
            <p14:sldId id="256"/>
          </p14:sldIdLst>
        </p14:section>
        <p14:section name="Kajian 3" id="{8623DED1-20D1-4B59-893C-08F7DF9F9F16}">
          <p14:sldIdLst>
            <p14:sldId id="296"/>
            <p14:sldId id="291"/>
            <p14:sldId id="293"/>
            <p14:sldId id="294"/>
            <p14:sldId id="347"/>
            <p14:sldId id="257"/>
            <p14:sldId id="261"/>
            <p14:sldId id="265"/>
            <p14:sldId id="262"/>
            <p14:sldId id="263"/>
            <p14:sldId id="266"/>
            <p14:sldId id="259"/>
            <p14:sldId id="273"/>
            <p14:sldId id="332"/>
            <p14:sldId id="333"/>
            <p14:sldId id="335"/>
            <p14:sldId id="334"/>
            <p14:sldId id="260"/>
            <p14:sldId id="283"/>
            <p14:sldId id="336"/>
            <p14:sldId id="284"/>
            <p14:sldId id="295"/>
            <p14:sldId id="300"/>
            <p14:sldId id="299"/>
            <p14:sldId id="297"/>
            <p14:sldId id="327"/>
            <p14:sldId id="325"/>
            <p14:sldId id="344"/>
            <p14:sldId id="343"/>
            <p14:sldId id="328"/>
            <p14:sldId id="354"/>
            <p14:sldId id="353"/>
            <p14:sldId id="330"/>
            <p14:sldId id="352"/>
            <p14:sldId id="301"/>
            <p14:sldId id="331"/>
            <p14:sldId id="355"/>
            <p14:sldId id="351"/>
            <p14:sldId id="359"/>
            <p14:sldId id="356"/>
            <p14:sldId id="357"/>
            <p14:sldId id="358"/>
            <p14:sldId id="360"/>
            <p14:sldId id="367"/>
            <p14:sldId id="361"/>
            <p14:sldId id="362"/>
            <p14:sldId id="363"/>
            <p14:sldId id="364"/>
            <p14:sldId id="365"/>
            <p14:sldId id="366"/>
            <p14:sldId id="309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5" d="100"/>
          <a:sy n="85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%20steering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 Pengukuran steering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579574563401823E-2"/>
          <c:y val="0.13966002051067458"/>
          <c:w val="0.89303615563624461"/>
          <c:h val="0.64451188874147836"/>
        </c:manualLayout>
      </c:layout>
      <c:lineChart>
        <c:grouping val="stacke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Sheet1!$A$2:$A$58</c:f>
              <c:numCache>
                <c:formatCode>General</c:formatCode>
                <c:ptCount val="5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110</c:v>
                </c:pt>
                <c:pt idx="11">
                  <c:v>110</c:v>
                </c:pt>
                <c:pt idx="12">
                  <c:v>110</c:v>
                </c:pt>
                <c:pt idx="13">
                  <c:v>110</c:v>
                </c:pt>
                <c:pt idx="14">
                  <c:v>110</c:v>
                </c:pt>
                <c:pt idx="15">
                  <c:v>110</c:v>
                </c:pt>
                <c:pt idx="16">
                  <c:v>110</c:v>
                </c:pt>
                <c:pt idx="17">
                  <c:v>110</c:v>
                </c:pt>
                <c:pt idx="18">
                  <c:v>110</c:v>
                </c:pt>
                <c:pt idx="19">
                  <c:v>110</c:v>
                </c:pt>
                <c:pt idx="20">
                  <c:v>110</c:v>
                </c:pt>
                <c:pt idx="21">
                  <c:v>120</c:v>
                </c:pt>
                <c:pt idx="22">
                  <c:v>120</c:v>
                </c:pt>
                <c:pt idx="23">
                  <c:v>120</c:v>
                </c:pt>
                <c:pt idx="24">
                  <c:v>120</c:v>
                </c:pt>
                <c:pt idx="25">
                  <c:v>120</c:v>
                </c:pt>
                <c:pt idx="26">
                  <c:v>120</c:v>
                </c:pt>
                <c:pt idx="27">
                  <c:v>120</c:v>
                </c:pt>
                <c:pt idx="28">
                  <c:v>120</c:v>
                </c:pt>
                <c:pt idx="29">
                  <c:v>120</c:v>
                </c:pt>
                <c:pt idx="30">
                  <c:v>120</c:v>
                </c:pt>
                <c:pt idx="31">
                  <c:v>120</c:v>
                </c:pt>
                <c:pt idx="32">
                  <c:v>130</c:v>
                </c:pt>
                <c:pt idx="33">
                  <c:v>130</c:v>
                </c:pt>
                <c:pt idx="34">
                  <c:v>130</c:v>
                </c:pt>
                <c:pt idx="35">
                  <c:v>130</c:v>
                </c:pt>
                <c:pt idx="36">
                  <c:v>130</c:v>
                </c:pt>
                <c:pt idx="37">
                  <c:v>130</c:v>
                </c:pt>
                <c:pt idx="38">
                  <c:v>130</c:v>
                </c:pt>
                <c:pt idx="39">
                  <c:v>130</c:v>
                </c:pt>
                <c:pt idx="40">
                  <c:v>130</c:v>
                </c:pt>
                <c:pt idx="41">
                  <c:v>130</c:v>
                </c:pt>
                <c:pt idx="42">
                  <c:v>130</c:v>
                </c:pt>
                <c:pt idx="43">
                  <c:v>140</c:v>
                </c:pt>
                <c:pt idx="44">
                  <c:v>140</c:v>
                </c:pt>
                <c:pt idx="45">
                  <c:v>140</c:v>
                </c:pt>
                <c:pt idx="46">
                  <c:v>140</c:v>
                </c:pt>
                <c:pt idx="47">
                  <c:v>140</c:v>
                </c:pt>
                <c:pt idx="48">
                  <c:v>140</c:v>
                </c:pt>
                <c:pt idx="49">
                  <c:v>140</c:v>
                </c:pt>
                <c:pt idx="50">
                  <c:v>140</c:v>
                </c:pt>
                <c:pt idx="51">
                  <c:v>140</c:v>
                </c:pt>
                <c:pt idx="52">
                  <c:v>140</c:v>
                </c:pt>
                <c:pt idx="53">
                  <c:v>140</c:v>
                </c:pt>
                <c:pt idx="54">
                  <c:v>150</c:v>
                </c:pt>
                <c:pt idx="55">
                  <c:v>150</c:v>
                </c:pt>
                <c:pt idx="56">
                  <c:v>150</c:v>
                </c:pt>
              </c:numCache>
            </c:numRef>
          </c:cat>
          <c:val>
            <c:numRef>
              <c:f>Sheet1!$B$2:$B$58</c:f>
              <c:numCache>
                <c:formatCode>General</c:formatCode>
                <c:ptCount val="57"/>
                <c:pt idx="0">
                  <c:v>7.41</c:v>
                </c:pt>
                <c:pt idx="1">
                  <c:v>7.53</c:v>
                </c:pt>
                <c:pt idx="2">
                  <c:v>6.98</c:v>
                </c:pt>
                <c:pt idx="3">
                  <c:v>7.51</c:v>
                </c:pt>
                <c:pt idx="4">
                  <c:v>6.53</c:v>
                </c:pt>
                <c:pt idx="5">
                  <c:v>7.45</c:v>
                </c:pt>
                <c:pt idx="6">
                  <c:v>7.26</c:v>
                </c:pt>
                <c:pt idx="7">
                  <c:v>6.67</c:v>
                </c:pt>
                <c:pt idx="8">
                  <c:v>6.53</c:v>
                </c:pt>
                <c:pt idx="9">
                  <c:v>6.69</c:v>
                </c:pt>
                <c:pt idx="10">
                  <c:v>9.02</c:v>
                </c:pt>
                <c:pt idx="11">
                  <c:v>11.05</c:v>
                </c:pt>
                <c:pt idx="12">
                  <c:v>10.77</c:v>
                </c:pt>
                <c:pt idx="13">
                  <c:v>10.85</c:v>
                </c:pt>
                <c:pt idx="14">
                  <c:v>10.66</c:v>
                </c:pt>
                <c:pt idx="15">
                  <c:v>10.01</c:v>
                </c:pt>
                <c:pt idx="16">
                  <c:v>10.31</c:v>
                </c:pt>
                <c:pt idx="17">
                  <c:v>10.64</c:v>
                </c:pt>
                <c:pt idx="18">
                  <c:v>11</c:v>
                </c:pt>
                <c:pt idx="19">
                  <c:v>10.83</c:v>
                </c:pt>
                <c:pt idx="20">
                  <c:v>11.85</c:v>
                </c:pt>
                <c:pt idx="21">
                  <c:v>13.9</c:v>
                </c:pt>
                <c:pt idx="22">
                  <c:v>14.58</c:v>
                </c:pt>
                <c:pt idx="23">
                  <c:v>13.94</c:v>
                </c:pt>
                <c:pt idx="24">
                  <c:v>13.49</c:v>
                </c:pt>
                <c:pt idx="25">
                  <c:v>13.74</c:v>
                </c:pt>
                <c:pt idx="26">
                  <c:v>13.18</c:v>
                </c:pt>
                <c:pt idx="27">
                  <c:v>13.43</c:v>
                </c:pt>
                <c:pt idx="28">
                  <c:v>13.26</c:v>
                </c:pt>
                <c:pt idx="29">
                  <c:v>13.65</c:v>
                </c:pt>
                <c:pt idx="30">
                  <c:v>13.14</c:v>
                </c:pt>
                <c:pt idx="31">
                  <c:v>13.63</c:v>
                </c:pt>
                <c:pt idx="32">
                  <c:v>16.34</c:v>
                </c:pt>
                <c:pt idx="33">
                  <c:v>17.489999999999998</c:v>
                </c:pt>
                <c:pt idx="34">
                  <c:v>17.22</c:v>
                </c:pt>
                <c:pt idx="35">
                  <c:v>17.36</c:v>
                </c:pt>
                <c:pt idx="36">
                  <c:v>16.77</c:v>
                </c:pt>
                <c:pt idx="37">
                  <c:v>16.59</c:v>
                </c:pt>
                <c:pt idx="38">
                  <c:v>16.34</c:v>
                </c:pt>
                <c:pt idx="39">
                  <c:v>16.260000000000002</c:v>
                </c:pt>
                <c:pt idx="40">
                  <c:v>15.74</c:v>
                </c:pt>
                <c:pt idx="41">
                  <c:v>15.11</c:v>
                </c:pt>
                <c:pt idx="42">
                  <c:v>15.11</c:v>
                </c:pt>
                <c:pt idx="43">
                  <c:v>17.16</c:v>
                </c:pt>
                <c:pt idx="44">
                  <c:v>17.809999999999999</c:v>
                </c:pt>
                <c:pt idx="45">
                  <c:v>17.690000000000001</c:v>
                </c:pt>
                <c:pt idx="46">
                  <c:v>17.89</c:v>
                </c:pt>
                <c:pt idx="47">
                  <c:v>16.77</c:v>
                </c:pt>
                <c:pt idx="48">
                  <c:v>17.329999999999998</c:v>
                </c:pt>
                <c:pt idx="49">
                  <c:v>18.21</c:v>
                </c:pt>
                <c:pt idx="50">
                  <c:v>18.329999999999998</c:v>
                </c:pt>
                <c:pt idx="51">
                  <c:v>18.559999999999999</c:v>
                </c:pt>
                <c:pt idx="52">
                  <c:v>18.670000000000002</c:v>
                </c:pt>
                <c:pt idx="53">
                  <c:v>18.670000000000002</c:v>
                </c:pt>
                <c:pt idx="54">
                  <c:v>19.940000000000001</c:v>
                </c:pt>
                <c:pt idx="55">
                  <c:v>19.350000000000001</c:v>
                </c:pt>
                <c:pt idx="56">
                  <c:v>19.39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C7-4165-8CF0-2204A34C7517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Sheet1!$A$2:$A$58</c:f>
              <c:numCache>
                <c:formatCode>General</c:formatCode>
                <c:ptCount val="57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110</c:v>
                </c:pt>
                <c:pt idx="11">
                  <c:v>110</c:v>
                </c:pt>
                <c:pt idx="12">
                  <c:v>110</c:v>
                </c:pt>
                <c:pt idx="13">
                  <c:v>110</c:v>
                </c:pt>
                <c:pt idx="14">
                  <c:v>110</c:v>
                </c:pt>
                <c:pt idx="15">
                  <c:v>110</c:v>
                </c:pt>
                <c:pt idx="16">
                  <c:v>110</c:v>
                </c:pt>
                <c:pt idx="17">
                  <c:v>110</c:v>
                </c:pt>
                <c:pt idx="18">
                  <c:v>110</c:v>
                </c:pt>
                <c:pt idx="19">
                  <c:v>110</c:v>
                </c:pt>
                <c:pt idx="20">
                  <c:v>110</c:v>
                </c:pt>
                <c:pt idx="21">
                  <c:v>120</c:v>
                </c:pt>
                <c:pt idx="22">
                  <c:v>120</c:v>
                </c:pt>
                <c:pt idx="23">
                  <c:v>120</c:v>
                </c:pt>
                <c:pt idx="24">
                  <c:v>120</c:v>
                </c:pt>
                <c:pt idx="25">
                  <c:v>120</c:v>
                </c:pt>
                <c:pt idx="26">
                  <c:v>120</c:v>
                </c:pt>
                <c:pt idx="27">
                  <c:v>120</c:v>
                </c:pt>
                <c:pt idx="28">
                  <c:v>120</c:v>
                </c:pt>
                <c:pt idx="29">
                  <c:v>120</c:v>
                </c:pt>
                <c:pt idx="30">
                  <c:v>120</c:v>
                </c:pt>
                <c:pt idx="31">
                  <c:v>120</c:v>
                </c:pt>
                <c:pt idx="32">
                  <c:v>130</c:v>
                </c:pt>
                <c:pt idx="33">
                  <c:v>130</c:v>
                </c:pt>
                <c:pt idx="34">
                  <c:v>130</c:v>
                </c:pt>
                <c:pt idx="35">
                  <c:v>130</c:v>
                </c:pt>
                <c:pt idx="36">
                  <c:v>130</c:v>
                </c:pt>
                <c:pt idx="37">
                  <c:v>130</c:v>
                </c:pt>
                <c:pt idx="38">
                  <c:v>130</c:v>
                </c:pt>
                <c:pt idx="39">
                  <c:v>130</c:v>
                </c:pt>
                <c:pt idx="40">
                  <c:v>130</c:v>
                </c:pt>
                <c:pt idx="41">
                  <c:v>130</c:v>
                </c:pt>
                <c:pt idx="42">
                  <c:v>130</c:v>
                </c:pt>
                <c:pt idx="43">
                  <c:v>140</c:v>
                </c:pt>
                <c:pt idx="44">
                  <c:v>140</c:v>
                </c:pt>
                <c:pt idx="45">
                  <c:v>140</c:v>
                </c:pt>
                <c:pt idx="46">
                  <c:v>140</c:v>
                </c:pt>
                <c:pt idx="47">
                  <c:v>140</c:v>
                </c:pt>
                <c:pt idx="48">
                  <c:v>140</c:v>
                </c:pt>
                <c:pt idx="49">
                  <c:v>140</c:v>
                </c:pt>
                <c:pt idx="50">
                  <c:v>140</c:v>
                </c:pt>
                <c:pt idx="51">
                  <c:v>140</c:v>
                </c:pt>
                <c:pt idx="52">
                  <c:v>140</c:v>
                </c:pt>
                <c:pt idx="53">
                  <c:v>140</c:v>
                </c:pt>
                <c:pt idx="54">
                  <c:v>150</c:v>
                </c:pt>
                <c:pt idx="55">
                  <c:v>150</c:v>
                </c:pt>
                <c:pt idx="56">
                  <c:v>150</c:v>
                </c:pt>
              </c:numCache>
            </c:numRef>
          </c:cat>
          <c:val>
            <c:numRef>
              <c:f>Sheet1!$C$2:$C$58</c:f>
              <c:numCache>
                <c:formatCode>General</c:formatCode>
                <c:ptCount val="57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  <c:pt idx="20">
                  <c:v>17</c:v>
                </c:pt>
                <c:pt idx="21">
                  <c:v>24</c:v>
                </c:pt>
                <c:pt idx="22">
                  <c:v>24</c:v>
                </c:pt>
                <c:pt idx="23">
                  <c:v>24</c:v>
                </c:pt>
                <c:pt idx="24">
                  <c:v>24</c:v>
                </c:pt>
                <c:pt idx="25">
                  <c:v>24</c:v>
                </c:pt>
                <c:pt idx="26">
                  <c:v>24</c:v>
                </c:pt>
                <c:pt idx="27">
                  <c:v>24</c:v>
                </c:pt>
                <c:pt idx="28">
                  <c:v>24</c:v>
                </c:pt>
                <c:pt idx="29">
                  <c:v>24</c:v>
                </c:pt>
                <c:pt idx="30">
                  <c:v>24</c:v>
                </c:pt>
                <c:pt idx="31">
                  <c:v>24</c:v>
                </c:pt>
                <c:pt idx="32">
                  <c:v>30</c:v>
                </c:pt>
                <c:pt idx="33">
                  <c:v>30</c:v>
                </c:pt>
                <c:pt idx="34">
                  <c:v>30</c:v>
                </c:pt>
                <c:pt idx="35">
                  <c:v>30</c:v>
                </c:pt>
                <c:pt idx="36">
                  <c:v>30</c:v>
                </c:pt>
                <c:pt idx="37">
                  <c:v>30</c:v>
                </c:pt>
                <c:pt idx="38">
                  <c:v>30</c:v>
                </c:pt>
                <c:pt idx="39">
                  <c:v>30</c:v>
                </c:pt>
                <c:pt idx="40">
                  <c:v>30</c:v>
                </c:pt>
                <c:pt idx="41">
                  <c:v>30</c:v>
                </c:pt>
                <c:pt idx="42">
                  <c:v>30</c:v>
                </c:pt>
                <c:pt idx="43">
                  <c:v>35</c:v>
                </c:pt>
                <c:pt idx="44">
                  <c:v>35</c:v>
                </c:pt>
                <c:pt idx="45">
                  <c:v>35</c:v>
                </c:pt>
                <c:pt idx="46">
                  <c:v>35</c:v>
                </c:pt>
                <c:pt idx="47">
                  <c:v>35</c:v>
                </c:pt>
                <c:pt idx="48">
                  <c:v>35</c:v>
                </c:pt>
                <c:pt idx="49">
                  <c:v>35</c:v>
                </c:pt>
                <c:pt idx="50">
                  <c:v>35</c:v>
                </c:pt>
                <c:pt idx="51">
                  <c:v>35</c:v>
                </c:pt>
                <c:pt idx="52">
                  <c:v>35</c:v>
                </c:pt>
                <c:pt idx="53">
                  <c:v>35</c:v>
                </c:pt>
                <c:pt idx="54">
                  <c:v>37</c:v>
                </c:pt>
                <c:pt idx="55">
                  <c:v>37</c:v>
                </c:pt>
                <c:pt idx="56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C7-4165-8CF0-2204A34C7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03159328"/>
        <c:axId val="16031568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Sheet1!$A$2:$A$58</c15:sqref>
                        </c15:formulaRef>
                      </c:ext>
                    </c:extLst>
                    <c:numCache>
                      <c:formatCode>General</c:formatCode>
                      <c:ptCount val="57"/>
                      <c:pt idx="0">
                        <c:v>100</c:v>
                      </c:pt>
                      <c:pt idx="1">
                        <c:v>100</c:v>
                      </c:pt>
                      <c:pt idx="2">
                        <c:v>100</c:v>
                      </c:pt>
                      <c:pt idx="3">
                        <c:v>100</c:v>
                      </c:pt>
                      <c:pt idx="4">
                        <c:v>100</c:v>
                      </c:pt>
                      <c:pt idx="5">
                        <c:v>100</c:v>
                      </c:pt>
                      <c:pt idx="6">
                        <c:v>100</c:v>
                      </c:pt>
                      <c:pt idx="7">
                        <c:v>100</c:v>
                      </c:pt>
                      <c:pt idx="8">
                        <c:v>100</c:v>
                      </c:pt>
                      <c:pt idx="9">
                        <c:v>100</c:v>
                      </c:pt>
                      <c:pt idx="10">
                        <c:v>110</c:v>
                      </c:pt>
                      <c:pt idx="11">
                        <c:v>110</c:v>
                      </c:pt>
                      <c:pt idx="12">
                        <c:v>110</c:v>
                      </c:pt>
                      <c:pt idx="13">
                        <c:v>110</c:v>
                      </c:pt>
                      <c:pt idx="14">
                        <c:v>110</c:v>
                      </c:pt>
                      <c:pt idx="15">
                        <c:v>110</c:v>
                      </c:pt>
                      <c:pt idx="16">
                        <c:v>110</c:v>
                      </c:pt>
                      <c:pt idx="17">
                        <c:v>110</c:v>
                      </c:pt>
                      <c:pt idx="18">
                        <c:v>110</c:v>
                      </c:pt>
                      <c:pt idx="19">
                        <c:v>110</c:v>
                      </c:pt>
                      <c:pt idx="20">
                        <c:v>110</c:v>
                      </c:pt>
                      <c:pt idx="21">
                        <c:v>120</c:v>
                      </c:pt>
                      <c:pt idx="22">
                        <c:v>120</c:v>
                      </c:pt>
                      <c:pt idx="23">
                        <c:v>120</c:v>
                      </c:pt>
                      <c:pt idx="24">
                        <c:v>120</c:v>
                      </c:pt>
                      <c:pt idx="25">
                        <c:v>120</c:v>
                      </c:pt>
                      <c:pt idx="26">
                        <c:v>120</c:v>
                      </c:pt>
                      <c:pt idx="27">
                        <c:v>120</c:v>
                      </c:pt>
                      <c:pt idx="28">
                        <c:v>120</c:v>
                      </c:pt>
                      <c:pt idx="29">
                        <c:v>120</c:v>
                      </c:pt>
                      <c:pt idx="30">
                        <c:v>120</c:v>
                      </c:pt>
                      <c:pt idx="31">
                        <c:v>120</c:v>
                      </c:pt>
                      <c:pt idx="32">
                        <c:v>130</c:v>
                      </c:pt>
                      <c:pt idx="33">
                        <c:v>130</c:v>
                      </c:pt>
                      <c:pt idx="34">
                        <c:v>130</c:v>
                      </c:pt>
                      <c:pt idx="35">
                        <c:v>130</c:v>
                      </c:pt>
                      <c:pt idx="36">
                        <c:v>130</c:v>
                      </c:pt>
                      <c:pt idx="37">
                        <c:v>130</c:v>
                      </c:pt>
                      <c:pt idx="38">
                        <c:v>130</c:v>
                      </c:pt>
                      <c:pt idx="39">
                        <c:v>130</c:v>
                      </c:pt>
                      <c:pt idx="40">
                        <c:v>130</c:v>
                      </c:pt>
                      <c:pt idx="41">
                        <c:v>130</c:v>
                      </c:pt>
                      <c:pt idx="42">
                        <c:v>130</c:v>
                      </c:pt>
                      <c:pt idx="43">
                        <c:v>140</c:v>
                      </c:pt>
                      <c:pt idx="44">
                        <c:v>140</c:v>
                      </c:pt>
                      <c:pt idx="45">
                        <c:v>140</c:v>
                      </c:pt>
                      <c:pt idx="46">
                        <c:v>140</c:v>
                      </c:pt>
                      <c:pt idx="47">
                        <c:v>140</c:v>
                      </c:pt>
                      <c:pt idx="48">
                        <c:v>140</c:v>
                      </c:pt>
                      <c:pt idx="49">
                        <c:v>140</c:v>
                      </c:pt>
                      <c:pt idx="50">
                        <c:v>140</c:v>
                      </c:pt>
                      <c:pt idx="51">
                        <c:v>140</c:v>
                      </c:pt>
                      <c:pt idx="52">
                        <c:v>140</c:v>
                      </c:pt>
                      <c:pt idx="53">
                        <c:v>140</c:v>
                      </c:pt>
                      <c:pt idx="54">
                        <c:v>150</c:v>
                      </c:pt>
                      <c:pt idx="55">
                        <c:v>150</c:v>
                      </c:pt>
                      <c:pt idx="56">
                        <c:v>150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Sheet1!$A$2:$A$58</c15:sqref>
                        </c15:formulaRef>
                      </c:ext>
                    </c:extLst>
                    <c:numCache>
                      <c:formatCode>General</c:formatCode>
                      <c:ptCount val="57"/>
                      <c:pt idx="0">
                        <c:v>100</c:v>
                      </c:pt>
                      <c:pt idx="1">
                        <c:v>100</c:v>
                      </c:pt>
                      <c:pt idx="2">
                        <c:v>100</c:v>
                      </c:pt>
                      <c:pt idx="3">
                        <c:v>100</c:v>
                      </c:pt>
                      <c:pt idx="4">
                        <c:v>100</c:v>
                      </c:pt>
                      <c:pt idx="5">
                        <c:v>100</c:v>
                      </c:pt>
                      <c:pt idx="6">
                        <c:v>100</c:v>
                      </c:pt>
                      <c:pt idx="7">
                        <c:v>100</c:v>
                      </c:pt>
                      <c:pt idx="8">
                        <c:v>100</c:v>
                      </c:pt>
                      <c:pt idx="9">
                        <c:v>100</c:v>
                      </c:pt>
                      <c:pt idx="10">
                        <c:v>110</c:v>
                      </c:pt>
                      <c:pt idx="11">
                        <c:v>110</c:v>
                      </c:pt>
                      <c:pt idx="12">
                        <c:v>110</c:v>
                      </c:pt>
                      <c:pt idx="13">
                        <c:v>110</c:v>
                      </c:pt>
                      <c:pt idx="14">
                        <c:v>110</c:v>
                      </c:pt>
                      <c:pt idx="15">
                        <c:v>110</c:v>
                      </c:pt>
                      <c:pt idx="16">
                        <c:v>110</c:v>
                      </c:pt>
                      <c:pt idx="17">
                        <c:v>110</c:v>
                      </c:pt>
                      <c:pt idx="18">
                        <c:v>110</c:v>
                      </c:pt>
                      <c:pt idx="19">
                        <c:v>110</c:v>
                      </c:pt>
                      <c:pt idx="20">
                        <c:v>110</c:v>
                      </c:pt>
                      <c:pt idx="21">
                        <c:v>120</c:v>
                      </c:pt>
                      <c:pt idx="22">
                        <c:v>120</c:v>
                      </c:pt>
                      <c:pt idx="23">
                        <c:v>120</c:v>
                      </c:pt>
                      <c:pt idx="24">
                        <c:v>120</c:v>
                      </c:pt>
                      <c:pt idx="25">
                        <c:v>120</c:v>
                      </c:pt>
                      <c:pt idx="26">
                        <c:v>120</c:v>
                      </c:pt>
                      <c:pt idx="27">
                        <c:v>120</c:v>
                      </c:pt>
                      <c:pt idx="28">
                        <c:v>120</c:v>
                      </c:pt>
                      <c:pt idx="29">
                        <c:v>120</c:v>
                      </c:pt>
                      <c:pt idx="30">
                        <c:v>120</c:v>
                      </c:pt>
                      <c:pt idx="31">
                        <c:v>120</c:v>
                      </c:pt>
                      <c:pt idx="32">
                        <c:v>130</c:v>
                      </c:pt>
                      <c:pt idx="33">
                        <c:v>130</c:v>
                      </c:pt>
                      <c:pt idx="34">
                        <c:v>130</c:v>
                      </c:pt>
                      <c:pt idx="35">
                        <c:v>130</c:v>
                      </c:pt>
                      <c:pt idx="36">
                        <c:v>130</c:v>
                      </c:pt>
                      <c:pt idx="37">
                        <c:v>130</c:v>
                      </c:pt>
                      <c:pt idx="38">
                        <c:v>130</c:v>
                      </c:pt>
                      <c:pt idx="39">
                        <c:v>130</c:v>
                      </c:pt>
                      <c:pt idx="40">
                        <c:v>130</c:v>
                      </c:pt>
                      <c:pt idx="41">
                        <c:v>130</c:v>
                      </c:pt>
                      <c:pt idx="42">
                        <c:v>130</c:v>
                      </c:pt>
                      <c:pt idx="43">
                        <c:v>140</c:v>
                      </c:pt>
                      <c:pt idx="44">
                        <c:v>140</c:v>
                      </c:pt>
                      <c:pt idx="45">
                        <c:v>140</c:v>
                      </c:pt>
                      <c:pt idx="46">
                        <c:v>140</c:v>
                      </c:pt>
                      <c:pt idx="47">
                        <c:v>140</c:v>
                      </c:pt>
                      <c:pt idx="48">
                        <c:v>140</c:v>
                      </c:pt>
                      <c:pt idx="49">
                        <c:v>140</c:v>
                      </c:pt>
                      <c:pt idx="50">
                        <c:v>140</c:v>
                      </c:pt>
                      <c:pt idx="51">
                        <c:v>140</c:v>
                      </c:pt>
                      <c:pt idx="52">
                        <c:v>140</c:v>
                      </c:pt>
                      <c:pt idx="53">
                        <c:v>140</c:v>
                      </c:pt>
                      <c:pt idx="54">
                        <c:v>150</c:v>
                      </c:pt>
                      <c:pt idx="55">
                        <c:v>150</c:v>
                      </c:pt>
                      <c:pt idx="56">
                        <c:v>150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F1C7-4165-8CF0-2204A34C7517}"/>
                  </c:ext>
                </c:extLst>
              </c15:ser>
            </c15:filteredLineSeries>
          </c:ext>
        </c:extLst>
      </c:lineChart>
      <c:catAx>
        <c:axId val="160315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156832"/>
        <c:crosses val="autoZero"/>
        <c:auto val="1"/>
        <c:lblAlgn val="ctr"/>
        <c:lblOffset val="100"/>
        <c:noMultiLvlLbl val="0"/>
      </c:catAx>
      <c:valAx>
        <c:axId val="160315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159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121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55925" y="0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336245" y="0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216565" y="0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55925" y="4539627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336245" y="4539627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9216565" y="4539627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58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717032"/>
            <a:ext cx="12192000" cy="3140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2" y="1460500"/>
            <a:ext cx="8015881" cy="407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044605" y="1988841"/>
            <a:ext cx="3778671" cy="281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60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3" y="1715136"/>
            <a:ext cx="4896544" cy="48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028215" y="1929043"/>
            <a:ext cx="4433516" cy="3098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67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545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502832" y="674682"/>
            <a:ext cx="3168352" cy="5472612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701377" y="1124745"/>
            <a:ext cx="2789247" cy="4398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635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91744" y="0"/>
            <a:ext cx="840025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7939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23392" y="0"/>
            <a:ext cx="4416491" cy="1796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3392" y="5061181"/>
            <a:ext cx="4416491" cy="1796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3392" y="1988840"/>
            <a:ext cx="4416491" cy="2880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6210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6636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40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2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21FF2-7D7C-445C-AE62-CD582E485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433A8-769C-4B38-934D-8CC234C16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C0D8-E59E-49C8-84F6-C56FFD37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2943D-AEE0-406D-902E-74CDF00F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54A9C-273A-43E3-A97E-67F3E2E1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3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58278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584D-9CFB-443F-AD8D-4C26B024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14EF-9958-489E-A60A-82E523437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2B080-EF53-4127-A85D-263DF0A1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BB22-6524-4448-BC85-8C5D85926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596EE-F0EE-4C5F-8BD0-B26F5876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01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E1DB-E91C-48BD-8E51-408AE74E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AAF04-98D4-45F9-8F11-CA405906C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C3DA4-8F7D-4685-8CE7-62F2C3C3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BE897-F25E-412B-B396-C334482B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771B8-8CBC-4E57-9ACE-D758D931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26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3791-1237-4516-8A7E-7396C9B1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FD6D3-19DA-470D-8458-6E22BA2AE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76497-5817-44D6-BC8D-A85EBA9CB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6F41B-2838-4117-86A1-B5BDD6A34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EC577-8ECC-407E-AFEE-C4712FF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E3C6F-EC06-447A-BEDF-1FBEE91A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01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7701-A4D0-4731-9F8B-E74A4A43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FA4AF-102A-4635-A89B-C154B239E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984AE-1825-4156-9A56-4F3566033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3FB9C-E091-4010-BE49-7C5A189CE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7A617-64DA-4137-8B6D-8A33B12BE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47F3D5-4537-4814-8BB8-4C30AD6F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A3801-C65C-4E85-9ECF-7D423A8F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0D4F3-3EBF-401A-BDF5-39D867D2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78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83A2-D499-4085-9985-B7656B51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48DEA-45EC-4D97-97D8-2A31D6F5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FE807-B090-4228-9229-FEB50316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88E14-8E7F-41F7-A7CE-418E9740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58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82DDE-F497-4585-9D95-D8A11556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B894A-726F-4521-91EF-4609E2D2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58573-8165-4737-B3F5-E4CF499A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5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1481-1550-4702-BF8A-FF9F90DC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4F2A-9E4B-4CC5-B49D-335CE379D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70A0D-7A41-4832-9505-FED427F30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EE8A5-F87C-4DCD-894A-9DB38BC3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4F1DC-EAE7-4F19-A892-573FC24A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7C928-DD69-434D-A899-B4A394F7C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475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B872-EAC9-4CF2-A772-F8175CD24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1E423-13F3-4405-B9C9-B26A850C2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02B15-C862-4CAC-83F4-5F603C188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D4B19-2F72-41A1-B075-94C09101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91B34-E886-4511-80F8-26751941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1E71-64E5-4D93-BBE3-AB8F8989C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13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86F4-5035-4CF7-8F64-6565EEA3F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80308-BD1B-4291-9DD8-318A79DE7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E99DA-C8BD-4DCF-9A99-3BFF124D7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34031-62CA-4A89-834C-D7F9F742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2C8A4-641D-4120-9BF5-93A6C7CA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9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2E600B-4995-41A8-ACC5-8CFE7C89B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8BC2A-17D1-470E-AAC7-D7699771A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457CC-A176-4A16-B88A-744F2E24E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BAFA5-EEC9-4542-8D65-D67AE5C6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26B3-45A3-495A-894F-51458C89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5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64638"/>
            <a:ext cx="11760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932723"/>
            <a:ext cx="11760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412776"/>
            <a:ext cx="12192000" cy="5445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26604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4903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62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0071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206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604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105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06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032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064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3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64638"/>
            <a:ext cx="100324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32723"/>
            <a:ext cx="100324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14752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606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7930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860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9268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0626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4387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822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107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380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7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1851" y="836712"/>
            <a:ext cx="1728192" cy="17281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51851" y="2708920"/>
            <a:ext cx="1728192" cy="17281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51851" y="4581128"/>
            <a:ext cx="1728192" cy="17281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8209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792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859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356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8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747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979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442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314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3937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9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624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1454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673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61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633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537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983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824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50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201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9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11691" y="404664"/>
            <a:ext cx="2592288" cy="6048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5700" y="404664"/>
            <a:ext cx="2592288" cy="6048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98283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537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730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00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829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3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950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947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85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436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172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63952" y="452670"/>
            <a:ext cx="2592288" cy="59526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592598" y="3699875"/>
            <a:ext cx="3072021" cy="2705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27382" y="3699875"/>
            <a:ext cx="4800213" cy="2705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8465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857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23909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004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170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01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7941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1821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6370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10832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080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9072000" y="1"/>
            <a:ext cx="3120000" cy="312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32793" y="38205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680968" y="196902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32793" y="3550411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84619" y="196902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3738000"/>
            <a:ext cx="3120000" cy="312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46560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725307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870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8832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22041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777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9168-D694-4350-8529-7D6060B3DD2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60E9-572A-4351-A09E-9E30DC7B4A34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012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image" Target="../media/image14.jpg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7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801" r:id="rId17"/>
    <p:sldLayoutId id="2147483802" r:id="rId18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6E368-8366-4361-8716-467E0FF5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20FFE-7536-451E-8FE0-0842EA307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AA62A-EFD0-4848-8C58-769E77D40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12CD-1474-4F10-9F7A-FCDAF42A09F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BBA4-883B-407E-AF5C-4B67B2097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36EC0-B1AF-4D54-8A64-F50961E2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EC478-65AB-4184-BC0F-474CA322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0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2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85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25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53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8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8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12F3-907B-49BB-97B0-C28D5B5EF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10" y="1341780"/>
            <a:ext cx="10572000" cy="2688843"/>
          </a:xfrm>
        </p:spPr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Desain SISTEM </a:t>
            </a:r>
            <a:r>
              <a:rPr lang="en-SG" sz="3600" b="1" i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CASCADE</a:t>
            </a:r>
            <a:r>
              <a:rPr lang="en-SG" sz="36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MULTIVARIABEL </a:t>
            </a:r>
            <a:r>
              <a:rPr lang="en-SG" sz="3600" b="1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Kontrol</a:t>
            </a:r>
            <a:r>
              <a:rPr lang="en-SG" sz="36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pada </a:t>
            </a:r>
            <a:r>
              <a:rPr lang="en-SG" sz="3600" b="1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mobil</a:t>
            </a:r>
            <a:r>
              <a:rPr lang="en-SG" sz="36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</a:t>
            </a:r>
            <a:r>
              <a:rPr lang="en-SG" sz="3600" b="1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otonom</a:t>
            </a:r>
            <a:r>
              <a:rPr lang="en-SG" sz="36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</a:t>
            </a:r>
            <a:r>
              <a:rPr lang="en-SG" sz="3600" b="1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saat</a:t>
            </a:r>
            <a:r>
              <a:rPr lang="en-SG" sz="36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</a:t>
            </a:r>
            <a:r>
              <a:rPr lang="en-SG" sz="3600" b="1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melakukan</a:t>
            </a:r>
            <a:r>
              <a:rPr lang="en-SG" sz="36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</a:t>
            </a:r>
            <a:r>
              <a:rPr lang="en-SG" sz="3600" b="1" i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path tracking </a:t>
            </a:r>
            <a:r>
              <a:rPr lang="en-SG" sz="3600" b="1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menggunakan</a:t>
            </a:r>
            <a:r>
              <a:rPr lang="en-SG" sz="36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</a:t>
            </a:r>
            <a:r>
              <a:rPr lang="en-SG" sz="3600" b="1" i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nonlinear MODEL predictive control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b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99833-4814-48F5-92EE-538974F6B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544" y="3600345"/>
            <a:ext cx="10993546" cy="59032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Sutra </a:t>
            </a:r>
            <a:r>
              <a:rPr lang="en-US" sz="2400" dirty="0" err="1">
                <a:solidFill>
                  <a:schemeClr val="bg1"/>
                </a:solidFill>
              </a:rPr>
              <a:t>Wardatul</a:t>
            </a:r>
            <a:r>
              <a:rPr lang="en-US" sz="2400" dirty="0">
                <a:solidFill>
                  <a:schemeClr val="bg1"/>
                </a:solidFill>
              </a:rPr>
              <a:t> Jannah</a:t>
            </a:r>
          </a:p>
          <a:p>
            <a:r>
              <a:rPr lang="en-US" sz="2400" dirty="0">
                <a:solidFill>
                  <a:schemeClr val="bg1"/>
                </a:solidFill>
              </a:rPr>
              <a:t>6022201007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C5CCCFB-256B-4C77-91AC-6337EC70A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682" y="50862"/>
            <a:ext cx="2084318" cy="11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1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84AD-9FF3-497C-AF21-6F7373F3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Model </a:t>
            </a:r>
            <a:r>
              <a:rPr lang="en-US" b="1" u="sng" dirty="0" err="1"/>
              <a:t>Dinamika</a:t>
            </a:r>
            <a:r>
              <a:rPr lang="en-US" b="1" u="sng" dirty="0"/>
              <a:t> </a:t>
            </a:r>
            <a:r>
              <a:rPr lang="en-US" b="1" u="sng" dirty="0" err="1"/>
              <a:t>Kendaraan</a:t>
            </a:r>
            <a:endParaRPr lang="en-US" b="1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C0343-986B-41DC-AAA5-9BCBF7BB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9337"/>
            <a:ext cx="5067300" cy="4257793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40EB03A-2F6E-4D22-A549-3675B467D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E256417-BCD9-4A9B-9ABC-CB3FD9A17C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0275" y="1929337"/>
          <a:ext cx="5730276" cy="228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19500" imgH="1485900" progId="Equation.3">
                  <p:embed/>
                </p:oleObj>
              </mc:Choice>
              <mc:Fallback>
                <p:oleObj name="Equation" r:id="rId3" imgW="3619500" imgH="14859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E256417-BCD9-4A9B-9ABC-CB3FD9A17C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275" y="1929337"/>
                        <a:ext cx="5730276" cy="22881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66FD9A1-3894-444E-86D4-17D979E660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324" y="4729812"/>
          <a:ext cx="3443189" cy="150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00200" imgH="698400" progId="Equation.3">
                  <p:embed/>
                </p:oleObj>
              </mc:Choice>
              <mc:Fallback>
                <p:oleObj name="Equation" r:id="rId5" imgW="1600200" imgH="698400" progId="Equation.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66FD9A1-3894-444E-86D4-17D979E660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4" y="4729812"/>
                        <a:ext cx="3443189" cy="15001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5780466-33BD-4796-861A-E4EF98F38B15}"/>
              </a:ext>
            </a:extLst>
          </p:cNvPr>
          <p:cNvSpPr txBox="1"/>
          <p:nvPr/>
        </p:nvSpPr>
        <p:spPr>
          <a:xfrm>
            <a:off x="6156324" y="4494441"/>
            <a:ext cx="355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Nonlinear State  </a:t>
            </a:r>
          </a:p>
        </p:txBody>
      </p:sp>
    </p:spTree>
    <p:extLst>
      <p:ext uri="{BB962C8B-B14F-4D97-AF65-F5344CB8AC3E}">
        <p14:creationId xmlns:p14="http://schemas.microsoft.com/office/powerpoint/2010/main" val="354790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9B0C-3DD3-4939-AACE-81AA09F0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PSO-LTVMPC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F4DF4-30A3-4921-8529-5D45F9F0A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7338" y="2704155"/>
                <a:ext cx="10058400" cy="3878791"/>
              </a:xfrm>
            </p:spPr>
            <p:txBody>
              <a:bodyPr>
                <a:normAutofit fontScale="25000" lnSpcReduction="20000"/>
              </a:bodyPr>
              <a:lstStyle/>
              <a:p>
                <a:pPr marL="266700" indent="-266700" algn="just">
                  <a:buFont typeface="Wingdings" panose="05000000000000000000" pitchFamily="2" charset="2"/>
                  <a:buChar char="Ø"/>
                  <a:tabLst>
                    <a:tab pos="449263" algn="l"/>
                  </a:tabLst>
                </a:pPr>
                <a:r>
                  <a:rPr lang="en-US" sz="9600" dirty="0" err="1"/>
                  <a:t>Tujuan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merancang</a:t>
                </a:r>
                <a:r>
                  <a:rPr lang="en-US" sz="9600" dirty="0"/>
                  <a:t> </a:t>
                </a:r>
                <a:r>
                  <a:rPr lang="en-US" sz="9600" dirty="0" err="1"/>
                  <a:t>pengontrol</a:t>
                </a:r>
                <a:r>
                  <a:rPr lang="en-US" sz="9600" dirty="0"/>
                  <a:t> LTV-MPC : </a:t>
                </a:r>
              </a:p>
              <a:p>
                <a:pPr marL="266700" indent="0" algn="just">
                  <a:buNone/>
                  <a:tabLst>
                    <a:tab pos="449263" algn="l"/>
                  </a:tabLst>
                </a:pPr>
                <a:r>
                  <a:rPr lang="en-US" sz="9600" dirty="0" err="1"/>
                  <a:t>Meminimalisasi</a:t>
                </a:r>
                <a:r>
                  <a:rPr lang="en-US" sz="9600" dirty="0"/>
                  <a:t>  </a:t>
                </a:r>
                <a:r>
                  <a:rPr lang="en-US" sz="9600" dirty="0" err="1"/>
                  <a:t>penyimpangan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antara</a:t>
                </a:r>
                <a:r>
                  <a:rPr lang="en-US" sz="9600" dirty="0"/>
                  <a:t> output </a:t>
                </a:r>
                <a:r>
                  <a:rPr lang="en-US" sz="9600" dirty="0" err="1"/>
                  <a:t>kendaraan</a:t>
                </a:r>
                <a:r>
                  <a:rPr lang="en-US" sz="9600" dirty="0"/>
                  <a:t> yang </a:t>
                </a:r>
                <a:r>
                  <a:rPr lang="en-US" sz="9600" dirty="0" err="1"/>
                  <a:t>diprediksi</a:t>
                </a:r>
                <a:r>
                  <a:rPr lang="en-US" sz="9600" dirty="0"/>
                  <a:t> dan </a:t>
                </a:r>
                <a:r>
                  <a:rPr lang="en-US" sz="9600" dirty="0" err="1"/>
                  <a:t>referensinya</a:t>
                </a:r>
                <a:r>
                  <a:rPr lang="en-US" sz="9600" dirty="0"/>
                  <a:t> </a:t>
                </a:r>
                <a:r>
                  <a:rPr lang="en-US" sz="9600" dirty="0" err="1"/>
                  <a:t>sehingga</a:t>
                </a:r>
                <a:r>
                  <a:rPr lang="en-US" sz="9600" dirty="0"/>
                  <a:t> di </a:t>
                </a:r>
                <a:r>
                  <a:rPr lang="en-US" sz="9600" dirty="0" err="1"/>
                  <a:t>hasilkan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sudut</a:t>
                </a:r>
                <a:r>
                  <a:rPr lang="en-US" sz="9600" dirty="0"/>
                  <a:t> </a:t>
                </a:r>
                <a:r>
                  <a:rPr lang="en-US" sz="9600" dirty="0" err="1"/>
                  <a:t>kemudi</a:t>
                </a:r>
                <a:r>
                  <a:rPr lang="en-US" sz="9600" dirty="0"/>
                  <a:t> yang optimal</a:t>
                </a:r>
              </a:p>
              <a:p>
                <a:pPr marL="266700" indent="-266700" algn="just">
                  <a:buFont typeface="Wingdings" panose="05000000000000000000" pitchFamily="2" charset="2"/>
                  <a:buChar char="Ø"/>
                  <a:tabLst>
                    <a:tab pos="449263" algn="l"/>
                  </a:tabLst>
                </a:pPr>
                <a:r>
                  <a:rPr lang="en-US" sz="9600" dirty="0" err="1"/>
                  <a:t>Dilakukan</a:t>
                </a:r>
                <a:r>
                  <a:rPr lang="en-US" sz="9600" dirty="0"/>
                  <a:t> proses </a:t>
                </a:r>
                <a:r>
                  <a:rPr lang="en-US" sz="9600" dirty="0" err="1"/>
                  <a:t>linearisasi</a:t>
                </a:r>
                <a:r>
                  <a:rPr lang="en-US" sz="9600" dirty="0"/>
                  <a:t> </a:t>
                </a:r>
                <a:r>
                  <a:rPr lang="en-US" sz="9600" dirty="0" err="1"/>
                  <a:t>dari</a:t>
                </a:r>
                <a:r>
                  <a:rPr lang="en-US" sz="9600" dirty="0"/>
                  <a:t> </a:t>
                </a:r>
                <a:r>
                  <a:rPr lang="en-US" sz="9600" dirty="0" err="1"/>
                  <a:t>fungsi</a:t>
                </a:r>
                <a:r>
                  <a:rPr lang="en-US" sz="9600" dirty="0"/>
                  <a:t> nonlinear :</a:t>
                </a:r>
              </a:p>
              <a:p>
                <a:pPr marL="0" indent="0" algn="just">
                  <a:buNone/>
                  <a:tabLst>
                    <a:tab pos="449263" algn="l"/>
                  </a:tabLst>
                </a:pPr>
                <a:endParaRPr lang="en-US" sz="9600" dirty="0"/>
              </a:p>
              <a:p>
                <a:pPr marL="0" indent="0" algn="just">
                  <a:buNone/>
                </a:pPr>
                <a:r>
                  <a:rPr lang="en-US" sz="9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n-US" sz="9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𝜒</m:t>
                        </m:r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+1)=</m:t>
                        </m:r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9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9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𝜒</m:t>
                            </m:r>
                            <m:r>
                              <a:rPr lang="en-US" sz="9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9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sz="9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),</m:t>
                            </m:r>
                            <m:r>
                              <m:rPr>
                                <m:sty m:val="p"/>
                              </m:rPr>
                              <a:rPr lang="en-US" sz="9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sz="9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9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9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9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sz="9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  <m:e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𝜒</m:t>
                        </m:r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sz="9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9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𝜉</m:t>
                                </m:r>
                                <m:r>
                                  <a:rPr lang="en-US" sz="9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9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US" sz="9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9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9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9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9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US" sz="9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−1)</m:t>
                                </m:r>
                              </m:e>
                            </m:d>
                          </m:e>
                          <m:sup>
                            <m:r>
                              <a:rPr lang="en-US" sz="9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e>
                    </m:eqArr>
                  </m:oMath>
                </a14:m>
                <a:r>
                  <a:rPr lang="en-US" sz="9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n-US" sz="96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+1)=</m:t>
                        </m:r>
                        <m:sSub>
                          <m:sSubPr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96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eqArr>
                  </m:oMath>
                </a14:m>
                <a:endParaRPr lang="en-US" sz="9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sv-SE" sz="9600" dirty="0"/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sv-SE" sz="9600" dirty="0"/>
                  <a:t>Predicion horizon dan control horizon dioptimalkan dengan PSO sehubungan  dengan nilai kecepatan kendaraan dan koefisien adhesi jalan</a:t>
                </a:r>
              </a:p>
              <a:p>
                <a:pPr marL="0" indent="0" algn="just">
                  <a:buNone/>
                </a:pPr>
                <a:endParaRPr lang="en-US" sz="9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657600" lvl="8" indent="0" algn="just">
                  <a:buNone/>
                </a:pPr>
                <a:r>
                  <a:rPr lang="en-US" sz="9600" dirty="0"/>
                  <a:t>                                   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F4DF4-30A3-4921-8529-5D45F9F0A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338" y="2704155"/>
                <a:ext cx="10058400" cy="3878791"/>
              </a:xfrm>
              <a:blipFill>
                <a:blip r:embed="rId2"/>
                <a:stretch>
                  <a:fillRect l="-667" t="-21069" r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228784-C55B-4D87-AA8A-7AB3CE519035}"/>
              </a:ext>
            </a:extLst>
          </p:cNvPr>
          <p:cNvCxnSpPr>
            <a:cxnSpLocks/>
          </p:cNvCxnSpPr>
          <p:nvPr/>
        </p:nvCxnSpPr>
        <p:spPr>
          <a:xfrm>
            <a:off x="5915025" y="4096544"/>
            <a:ext cx="5810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A6DFB0-6BBA-4326-AD77-AA89F22519BA}"/>
              </a:ext>
            </a:extLst>
          </p:cNvPr>
          <p:cNvSpPr txBox="1">
            <a:spLocks/>
          </p:cNvSpPr>
          <p:nvPr/>
        </p:nvSpPr>
        <p:spPr>
          <a:xfrm>
            <a:off x="1777042" y="4914869"/>
            <a:ext cx="8652294" cy="882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7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E240-A721-43F6-8BBC-DA076826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Steering Actuator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8F814-E3B7-42B8-9668-09375B0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85771"/>
          </a:xfrm>
        </p:spPr>
        <p:txBody>
          <a:bodyPr>
            <a:normAutofit/>
          </a:bodyPr>
          <a:lstStyle/>
          <a:p>
            <a:r>
              <a:rPr lang="en-US" sz="2400" dirty="0"/>
              <a:t>RBFNN </a:t>
            </a:r>
            <a:r>
              <a:rPr lang="en-US" sz="2400" dirty="0" err="1"/>
              <a:t>diimplementasikan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mengidentifikasi</a:t>
            </a:r>
            <a:r>
              <a:rPr lang="en-US" sz="2400" dirty="0"/>
              <a:t> </a:t>
            </a:r>
            <a:r>
              <a:rPr lang="en-US" sz="2400" dirty="0" err="1"/>
              <a:t>karakteristik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SBW </a:t>
            </a:r>
            <a:r>
              <a:rPr lang="en-US" sz="2400" dirty="0" err="1"/>
              <a:t>sehingga</a:t>
            </a:r>
            <a:r>
              <a:rPr lang="en-US" sz="2400" dirty="0"/>
              <a:t> parameter </a:t>
            </a:r>
            <a:r>
              <a:rPr lang="en-US" sz="2400" dirty="0" err="1"/>
              <a:t>kontrol</a:t>
            </a:r>
            <a:r>
              <a:rPr lang="en-US" sz="2400" dirty="0"/>
              <a:t> PID </a:t>
            </a:r>
            <a:r>
              <a:rPr lang="en-US" sz="2400" dirty="0" err="1"/>
              <a:t>disetel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adaptif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608B1-6682-4FCC-A687-3E498375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61" y="2581275"/>
            <a:ext cx="4808939" cy="2784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FA7AD5-1BD1-4A05-9EB6-BEC45F6D43C3}"/>
                  </a:ext>
                </a:extLst>
              </p:cNvPr>
              <p:cNvSpPr txBox="1"/>
              <p:nvPr/>
            </p:nvSpPr>
            <p:spPr>
              <a:xfrm>
                <a:off x="977984" y="5117558"/>
                <a:ext cx="6055743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FA7AD5-1BD1-4A05-9EB6-BEC45F6D4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84" y="5117558"/>
                <a:ext cx="6055743" cy="916148"/>
              </a:xfrm>
              <a:prstGeom prst="rect">
                <a:avLst/>
              </a:prstGeom>
              <a:blipFill>
                <a:blip r:embed="rId3"/>
                <a:stretch>
                  <a:fillRect r="-20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5E0B96-9DB9-4615-902A-6FE58BF62B00}"/>
              </a:ext>
            </a:extLst>
          </p:cNvPr>
          <p:cNvSpPr txBox="1">
            <a:spLocks/>
          </p:cNvSpPr>
          <p:nvPr/>
        </p:nvSpPr>
        <p:spPr>
          <a:xfrm>
            <a:off x="1097280" y="2895953"/>
            <a:ext cx="5415663" cy="102044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Input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arus</a:t>
            </a:r>
            <a:r>
              <a:rPr lang="en-US" sz="2400" dirty="0"/>
              <a:t> motor, Nilai actual </a:t>
            </a:r>
            <a:r>
              <a:rPr lang="en-US" sz="2400" dirty="0" err="1"/>
              <a:t>sudut</a:t>
            </a:r>
            <a:r>
              <a:rPr lang="en-US" sz="2400" dirty="0"/>
              <a:t> steering </a:t>
            </a:r>
            <a:r>
              <a:rPr lang="en-US" sz="2400" dirty="0" err="1"/>
              <a:t>sebelumnya</a:t>
            </a:r>
            <a:r>
              <a:rPr lang="en-US" sz="2400" dirty="0"/>
              <a:t> dan </a:t>
            </a:r>
            <a:r>
              <a:rPr lang="en-US" sz="2400" dirty="0" err="1"/>
              <a:t>saat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: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3250-3D58-4DAD-94C5-7851AE747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12" y="1001180"/>
            <a:ext cx="3309431" cy="790688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Kajian Pustaka 2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B70A-4AC3-4080-B589-E694D5B0C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04" y="1931827"/>
            <a:ext cx="11387819" cy="3470597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Judul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SG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Nonlinear Cascade Strategy fo</a:t>
            </a:r>
            <a:r>
              <a:rPr lang="en-SG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 </a:t>
            </a:r>
            <a:r>
              <a:rPr lang="en-SG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Longitudinal Control in 	Automated  				Vehicle Guidance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Penulis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Rachid Attia, Rodolfo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Orjuela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Michel Basset</a:t>
            </a:r>
          </a:p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Penerbit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Control Engineering Practice, Elsevier 2014</a:t>
            </a:r>
          </a:p>
        </p:txBody>
      </p:sp>
    </p:spTree>
    <p:extLst>
      <p:ext uri="{BB962C8B-B14F-4D97-AF65-F5344CB8AC3E}">
        <p14:creationId xmlns:p14="http://schemas.microsoft.com/office/powerpoint/2010/main" val="240066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7B93-FA13-4067-9A3C-484D3AC8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/>
              <a:t>Ringkasan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9C8F6-E49B-43E3-ADAF-3265019A3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430"/>
            <a:ext cx="10515600" cy="3904026"/>
          </a:xfrm>
        </p:spPr>
        <p:txBody>
          <a:bodyPr/>
          <a:lstStyle/>
          <a:p>
            <a:pPr marL="450850" indent="-450850">
              <a:buFont typeface="Wingdings" panose="05000000000000000000" pitchFamily="2" charset="2"/>
              <a:buChar char="q"/>
            </a:pP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berfokus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pengendalian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longitudinal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cascade</a:t>
            </a:r>
          </a:p>
          <a:p>
            <a:pPr marL="450850" indent="-450850">
              <a:buFont typeface="Wingdings" panose="05000000000000000000" pitchFamily="2" charset="2"/>
              <a:buChar char="q"/>
            </a:pPr>
            <a:r>
              <a:rPr lang="en-SG" sz="2600" i="1" dirty="0">
                <a:latin typeface="Times New Roman" panose="02020603050405020304" pitchFamily="18" charset="0"/>
                <a:ea typeface="Calibri" panose="020F0502020204030204" pitchFamily="34" charset="0"/>
              </a:rPr>
              <a:t>Outer loop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pengendalian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i="1" dirty="0">
                <a:latin typeface="Times New Roman" panose="02020603050405020304" pitchFamily="18" charset="0"/>
                <a:ea typeface="Calibri" panose="020F0502020204030204" pitchFamily="34" charset="0"/>
              </a:rPr>
              <a:t>speed tracking 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dan </a:t>
            </a:r>
            <a:r>
              <a:rPr lang="en-SG" sz="2600" i="1" dirty="0">
                <a:latin typeface="Times New Roman" panose="02020603050405020304" pitchFamily="18" charset="0"/>
                <a:ea typeface="Calibri" panose="020F0502020204030204" pitchFamily="34" charset="0"/>
              </a:rPr>
              <a:t>inner loop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pengendalian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torsi motor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penggerak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mobil</a:t>
            </a:r>
            <a:endParaRPr lang="en-SG" sz="2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0850" indent="-450850">
              <a:buFont typeface="Wingdings" panose="05000000000000000000" pitchFamily="2" charset="2"/>
              <a:buChar char="q"/>
            </a:pP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Kendali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longitudinal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tersebut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pendekatan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Lyapunov</a:t>
            </a:r>
          </a:p>
          <a:p>
            <a:pPr marL="450850" indent="-450850">
              <a:buFont typeface="Wingdings" panose="05000000000000000000" pitchFamily="2" charset="2"/>
              <a:buChar char="q"/>
            </a:pP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Kendali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lateral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linear MPC</a:t>
            </a:r>
          </a:p>
          <a:p>
            <a:pPr marL="450850" indent="-450850">
              <a:buFont typeface="Wingdings" panose="05000000000000000000" pitchFamily="2" charset="2"/>
              <a:buChar char="q"/>
            </a:pP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Kendali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integrasi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lateral dan longitudinal juga di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lakukan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pendekatan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600" i="1" dirty="0">
                <a:latin typeface="Times New Roman" panose="02020603050405020304" pitchFamily="18" charset="0"/>
                <a:ea typeface="Calibri" panose="020F0502020204030204" pitchFamily="34" charset="0"/>
              </a:rPr>
              <a:t>predictive control 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MPC</a:t>
            </a:r>
          </a:p>
          <a:p>
            <a:pPr marL="0" indent="0">
              <a:buNone/>
            </a:pPr>
            <a:endParaRPr lang="en-SG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SG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0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C916-0644-4C46-AE2A-C59E108A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989" y="887666"/>
            <a:ext cx="11214463" cy="862784"/>
          </a:xfrm>
        </p:spPr>
        <p:txBody>
          <a:bodyPr>
            <a:normAutofit/>
          </a:bodyPr>
          <a:lstStyle/>
          <a:p>
            <a:r>
              <a:rPr lang="en-US" sz="4000" b="1" u="sng" dirty="0" err="1"/>
              <a:t>Kendali</a:t>
            </a:r>
            <a:r>
              <a:rPr lang="en-US" sz="4000" b="1" u="sng" dirty="0"/>
              <a:t> longitudinal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9A376-1945-4305-B909-80E8102B3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46" y="3289667"/>
            <a:ext cx="11747578" cy="23420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SG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Outer loop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mengendalikan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kecepatan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mobil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harus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capai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saat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tracking dan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menghasilkan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torsi yang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harus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berikan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roda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mobil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8185C-0857-4B75-A480-3A72F952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26" y="512200"/>
            <a:ext cx="6862602" cy="2642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9FDE46E-EC2F-466E-B9B6-D243DCFCBB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6614" y="4460686"/>
                <a:ext cx="8000010" cy="141623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(1−|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|)(1−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1−|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𝑚𝑣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1−|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eqArr>
                    </m:oMath>
                  </m:oMathPara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sz="1600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9FDE46E-EC2F-466E-B9B6-D243DCFC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614" y="4460686"/>
                <a:ext cx="8000010" cy="1416239"/>
              </a:xfrm>
              <a:prstGeom prst="rect">
                <a:avLst/>
              </a:prstGeom>
              <a:blipFill>
                <a:blip r:embed="rId3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CF3D44-A073-46B1-A0E0-EB7BD62D5185}"/>
              </a:ext>
            </a:extLst>
          </p:cNvPr>
          <p:cNvSpPr txBox="1">
            <a:spLocks/>
          </p:cNvSpPr>
          <p:nvPr/>
        </p:nvSpPr>
        <p:spPr>
          <a:xfrm>
            <a:off x="1041864" y="4926068"/>
            <a:ext cx="3764629" cy="14162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295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167B-826F-45BB-B73F-9E83B527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97634"/>
            <a:ext cx="11188337" cy="1010829"/>
          </a:xfrm>
        </p:spPr>
        <p:txBody>
          <a:bodyPr/>
          <a:lstStyle/>
          <a:p>
            <a:r>
              <a:rPr lang="en-US" b="1" u="sng" dirty="0" err="1"/>
              <a:t>Kendali</a:t>
            </a:r>
            <a:r>
              <a:rPr lang="en-US" b="1" u="sng" dirty="0"/>
              <a:t> longitudinal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0927A-E4B2-420B-919F-1CA8A740D4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3734529"/>
              </a:xfrm>
            </p:spPr>
            <p:txBody>
              <a:bodyPr>
                <a:normAutofit fontScale="25000" lnSpcReduction="20000"/>
              </a:bodyPr>
              <a:lstStyle/>
              <a:p>
                <a:pPr marL="273050" indent="-273050">
                  <a:buFont typeface="Wingdings" panose="05000000000000000000" pitchFamily="2" charset="2"/>
                  <a:buChar char="§"/>
                </a:pPr>
                <a:r>
                  <a:rPr lang="en-US" sz="9600" i="1" dirty="0"/>
                  <a:t>Inner loop </a:t>
                </a:r>
                <a:r>
                  <a:rPr lang="en-US" sz="9600" dirty="0" err="1"/>
                  <a:t>memastikan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nilai</a:t>
                </a:r>
                <a:r>
                  <a:rPr lang="en-US" sz="9600" dirty="0"/>
                  <a:t> torsi optimal yang di </a:t>
                </a:r>
                <a:r>
                  <a:rPr lang="en-US" sz="9600" dirty="0" err="1"/>
                  <a:t>hasilkan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dari</a:t>
                </a:r>
                <a:r>
                  <a:rPr lang="en-US" sz="9600" dirty="0"/>
                  <a:t> outer loop </a:t>
                </a:r>
                <a:r>
                  <a:rPr lang="en-US" sz="9600" dirty="0" err="1"/>
                  <a:t>tercapai</a:t>
                </a:r>
                <a:r>
                  <a:rPr lang="en-US" sz="9600" dirty="0"/>
                  <a:t> </a:t>
                </a:r>
                <a:r>
                  <a:rPr lang="en-US" sz="9600" dirty="0" err="1"/>
                  <a:t>melui</a:t>
                </a:r>
                <a:r>
                  <a:rPr lang="en-US" sz="9600" dirty="0"/>
                  <a:t> </a:t>
                </a:r>
                <a:r>
                  <a:rPr lang="en-US" sz="9600" dirty="0" err="1"/>
                  <a:t>pengendalian</a:t>
                </a:r>
                <a:r>
                  <a:rPr lang="en-US" sz="9600" dirty="0"/>
                  <a:t> </a:t>
                </a:r>
                <a:r>
                  <a:rPr lang="en-US" sz="9600" i="1" dirty="0"/>
                  <a:t>motor engine</a:t>
                </a:r>
              </a:p>
              <a:p>
                <a:pPr marL="273050" indent="-273050">
                  <a:buFont typeface="Wingdings" panose="05000000000000000000" pitchFamily="2" charset="2"/>
                  <a:buChar char="§"/>
                </a:pPr>
                <a:r>
                  <a:rPr lang="en-US" sz="9600" dirty="0" err="1"/>
                  <a:t>Pengendalian</a:t>
                </a:r>
                <a:r>
                  <a:rPr lang="en-US" sz="9600" dirty="0"/>
                  <a:t> torsi </a:t>
                </a:r>
                <a:r>
                  <a:rPr lang="en-US" sz="9600" dirty="0" err="1"/>
                  <a:t>mesin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menghasilkan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nilai</a:t>
                </a:r>
                <a:r>
                  <a:rPr lang="en-US" sz="9600" dirty="0"/>
                  <a:t> input throttle yang </a:t>
                </a:r>
                <a:r>
                  <a:rPr lang="en-US" sz="9600" dirty="0" err="1"/>
                  <a:t>akan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menggerakkan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roda</a:t>
                </a:r>
                <a:r>
                  <a:rPr lang="en-US" sz="9600" dirty="0"/>
                  <a:t> dan </a:t>
                </a:r>
                <a:r>
                  <a:rPr lang="en-US" sz="9600" dirty="0" err="1"/>
                  <a:t>Kendali</a:t>
                </a:r>
                <a:r>
                  <a:rPr lang="en-US" sz="9600" dirty="0"/>
                  <a:t> </a:t>
                </a:r>
                <a:r>
                  <a:rPr lang="en-US" sz="9600" dirty="0" err="1"/>
                  <a:t>longitudinalnonlinearitas</a:t>
                </a:r>
                <a:r>
                  <a:rPr lang="en-US" sz="9600" dirty="0"/>
                  <a:t> yang </a:t>
                </a:r>
                <a:r>
                  <a:rPr lang="en-US" sz="9600" dirty="0" err="1"/>
                  <a:t>tinggi</a:t>
                </a:r>
                <a:r>
                  <a:rPr lang="en-US" sz="9600" dirty="0"/>
                  <a:t> di </a:t>
                </a:r>
                <a:r>
                  <a:rPr lang="en-US" sz="9600" dirty="0" err="1"/>
                  <a:t>karenakan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hubungan</a:t>
                </a:r>
                <a:r>
                  <a:rPr lang="en-US" sz="9600" dirty="0"/>
                  <a:t> model powertrain </a:t>
                </a:r>
                <a:r>
                  <a:rPr lang="en-US" sz="9600" dirty="0" err="1"/>
                  <a:t>dengan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mesin</a:t>
                </a:r>
                <a:endParaRPr lang="en-US" sz="9600" dirty="0"/>
              </a:p>
              <a:p>
                <a:pPr marL="273050" indent="-273050">
                  <a:buFont typeface="Wingdings" panose="05000000000000000000" pitchFamily="2" charset="2"/>
                  <a:buChar char="§"/>
                </a:pPr>
                <a:r>
                  <a:rPr lang="en-US" sz="9600" dirty="0" err="1"/>
                  <a:t>Menggunakan</a:t>
                </a:r>
                <a:r>
                  <a:rPr lang="en-US" sz="9600" dirty="0"/>
                  <a:t> strategi </a:t>
                </a:r>
                <a:r>
                  <a:rPr lang="en-US" sz="9600" dirty="0" err="1"/>
                  <a:t>kontrol</a:t>
                </a:r>
                <a:r>
                  <a:rPr lang="en-US" sz="9600" dirty="0"/>
                  <a:t> scheduling PI </a:t>
                </a:r>
                <a:r>
                  <a:rPr lang="en-US" sz="9600" dirty="0" err="1"/>
                  <a:t>untuk</a:t>
                </a:r>
                <a:r>
                  <a:rPr lang="en-US" sz="9600" dirty="0"/>
                  <a:t> </a:t>
                </a:r>
                <a:r>
                  <a:rPr lang="en-US" sz="9600" dirty="0" err="1"/>
                  <a:t>mengendalikan</a:t>
                </a:r>
                <a:r>
                  <a:rPr lang="en-US" sz="9600" dirty="0"/>
                  <a:t> torsi 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72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7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7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7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=−2</m:t>
                          </m:r>
                          <m:f>
                            <m:f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7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7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𝑡𝑐</m:t>
                                  </m:r>
                                </m:sub>
                                <m:sup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m:rPr>
                              <m:sty m:val="p"/>
                            </m:rPr>
                            <a:rPr lang="en-US" sz="7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7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7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7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7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7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en-US" sz="7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7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=2</m:t>
                          </m:r>
                          <m:sSub>
                            <m:sSub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𝑡𝑐</m:t>
                                  </m:r>
                                </m:sub>
                                <m:sup>
                                  <m:r>
                                    <a:rPr lang="en-US" sz="7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m:rPr>
                              <m:sty m:val="p"/>
                            </m:rPr>
                            <a:rPr lang="en-US" sz="7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en-US" sz="7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0927A-E4B2-420B-919F-1CA8A740D4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3734529"/>
              </a:xfrm>
              <a:blipFill>
                <a:blip r:embed="rId2"/>
                <a:stretch>
                  <a:fillRect l="-608" t="-3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49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D616-D5C5-4BA9-8005-1C0BC70A1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8082"/>
            <a:ext cx="10058400" cy="721093"/>
          </a:xfrm>
        </p:spPr>
        <p:txBody>
          <a:bodyPr>
            <a:normAutofit/>
          </a:bodyPr>
          <a:lstStyle/>
          <a:p>
            <a:r>
              <a:rPr lang="en-US" sz="3600" b="1" u="sng" dirty="0" err="1"/>
              <a:t>Kendali</a:t>
            </a:r>
            <a:r>
              <a:rPr lang="en-US" sz="3600" b="1" u="sng" dirty="0"/>
              <a:t> Lateral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F95B0-E1F9-4489-ADBE-CAF8D9DA1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3994" y="1114425"/>
                <a:ext cx="11258006" cy="584214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Desain </a:t>
                </a:r>
                <a:r>
                  <a:rPr lang="en-US" sz="2400" dirty="0" err="1"/>
                  <a:t>kendali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menggunakan</a:t>
                </a:r>
                <a:r>
                  <a:rPr lang="en-US" sz="2400" dirty="0"/>
                  <a:t> model lateral </a:t>
                </a:r>
                <a:r>
                  <a:rPr lang="en-US" sz="2400" dirty="0" err="1"/>
                  <a:t>kendaraan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linearisasi</a:t>
                </a: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Ψ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Ψ</m:t>
                              </m:r>
                            </m:e>
                          </m:eqAr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Metode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pengendalian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menggunakan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linear MPC, Di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asumsikan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kecepatan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longitudinal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berubah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secara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perlahan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di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anggap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konstan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dalam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satu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prediction horizon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sehingga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MPC di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gunakan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coupled control</a:t>
                </a:r>
              </a:p>
              <a:p>
                <a:endParaRPr lang="en-US" sz="2400" i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e>
                          </m:func>
                        </m:e>
                        <m:lim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lim>
                      </m:limLow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),</m:t>
                      </m:r>
                      <m:r>
                        <m:rPr>
                          <m:sty m:val="p"/>
                        </m:rP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i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F95B0-E1F9-4489-ADBE-CAF8D9DA1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3994" y="1114425"/>
                <a:ext cx="11258006" cy="5842140"/>
              </a:xfrm>
              <a:blipFill>
                <a:blip r:embed="rId2"/>
                <a:stretch>
                  <a:fillRect l="-704" t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03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B6D5-C016-4F1C-8E83-272171F7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/>
              <a:t>Kendali</a:t>
            </a:r>
            <a:r>
              <a:rPr lang="en-US" b="1" u="sng" dirty="0"/>
              <a:t> Longitudinal dan Lateral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58DD76-3C82-44B1-9CF3-77484AA3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295" y="2249309"/>
            <a:ext cx="8398271" cy="3464860"/>
          </a:xfrm>
        </p:spPr>
      </p:pic>
    </p:spTree>
    <p:extLst>
      <p:ext uri="{BB962C8B-B14F-4D97-AF65-F5344CB8AC3E}">
        <p14:creationId xmlns:p14="http://schemas.microsoft.com/office/powerpoint/2010/main" val="2080668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3250-3D58-4DAD-94C5-7851AE747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93" y="657224"/>
            <a:ext cx="3804732" cy="77152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Kajian Pustaka 3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B70A-4AC3-4080-B589-E694D5B0C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98" y="357197"/>
            <a:ext cx="11765902" cy="5519665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Judul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  : Combined longitudinal and lateral control for automated vehicle 		guidance</a:t>
            </a:r>
          </a:p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Penulis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Rachid Attia  , Rodolfo Orjuela n , Michel Basset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Penerbit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: Vehicle System Dynamics, 2014</a:t>
            </a:r>
          </a:p>
        </p:txBody>
      </p:sp>
    </p:spTree>
    <p:extLst>
      <p:ext uri="{BB962C8B-B14F-4D97-AF65-F5344CB8AC3E}">
        <p14:creationId xmlns:p14="http://schemas.microsoft.com/office/powerpoint/2010/main" val="413221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C73E-F66A-442D-8831-472AE38CA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Pendahuluan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244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B511-B004-4183-B318-5C7E6309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0" y="1077645"/>
            <a:ext cx="10515600" cy="620220"/>
          </a:xfrm>
        </p:spPr>
        <p:txBody>
          <a:bodyPr>
            <a:noAutofit/>
          </a:bodyPr>
          <a:lstStyle/>
          <a:p>
            <a:r>
              <a:rPr lang="en-US" b="1" u="sng" dirty="0" err="1"/>
              <a:t>Ringkasan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3C98E-B8E0-4325-A460-6956E331A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0760" y="1947553"/>
                <a:ext cx="10095796" cy="4229410"/>
              </a:xfrm>
            </p:spPr>
            <p:txBody>
              <a:bodyPr>
                <a:normAutofit lnSpcReduction="10000"/>
              </a:bodyPr>
              <a:lstStyle/>
              <a:p>
                <a:pPr marL="355600" indent="-355600" algn="just">
                  <a:buFont typeface="Wingdings" panose="05000000000000000000" pitchFamily="2" charset="2"/>
                  <a:buChar char="q"/>
                </a:pPr>
                <a:r>
                  <a:rPr lang="en-US" sz="2400" dirty="0" err="1"/>
                  <a:t>Kendaraan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otomotif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adalah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sistem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kompleks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ditandai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dinamika</a:t>
                </a:r>
                <a:r>
                  <a:rPr lang="en-US" sz="2400" dirty="0"/>
                  <a:t> longitudinal dan lateral </a:t>
                </a:r>
                <a:r>
                  <a:rPr lang="en-US" sz="2400" dirty="0" err="1"/>
                  <a:t>memiliki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sifat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nonlinearitas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tinggi</a:t>
                </a:r>
                <a:endParaRPr lang="en-US" sz="2400" dirty="0"/>
              </a:p>
              <a:p>
                <a:pPr marL="355600" indent="-355600" algn="just">
                  <a:buFont typeface="Wingdings" panose="05000000000000000000" pitchFamily="2" charset="2"/>
                  <a:buChar char="q"/>
                </a:pPr>
                <a:r>
                  <a:rPr lang="en-US" sz="2400" dirty="0" err="1"/>
                  <a:t>Kendali</a:t>
                </a:r>
                <a:r>
                  <a:rPr lang="en-US" sz="2400" dirty="0"/>
                  <a:t> lateral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NMPC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memprediksi</a:t>
                </a:r>
                <a:r>
                  <a:rPr lang="en-US" sz="2400" dirty="0"/>
                  <a:t> state output </a:t>
                </a:r>
                <a:r>
                  <a:rPr lang="en-US" sz="2400" dirty="0" err="1"/>
                  <a:t>melalui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nilai</a:t>
                </a:r>
                <a:r>
                  <a:rPr lang="en-US" sz="2400" dirty="0"/>
                  <a:t> input optimal </a:t>
                </a:r>
                <a:r>
                  <a:rPr lang="en-US" sz="2400" dirty="0" err="1"/>
                  <a:t>sudut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setir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55600" indent="-355600" algn="just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Kendali longitudinal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pendekatan</a:t>
                </a:r>
                <a:r>
                  <a:rPr lang="en-US" sz="2400" dirty="0"/>
                  <a:t> Lyapunov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menghasilkan</a:t>
                </a:r>
                <a:r>
                  <a:rPr lang="en-US" sz="2400" dirty="0"/>
                  <a:t> torsi motor </a:t>
                </a:r>
                <a:r>
                  <a:rPr lang="en-US" sz="2400" dirty="0" err="1"/>
                  <a:t>penggerak</a:t>
                </a:r>
                <a:r>
                  <a:rPr lang="en-US" sz="2400" dirty="0"/>
                  <a:t> yang optimal</a:t>
                </a:r>
              </a:p>
              <a:p>
                <a:pPr marL="355600" indent="-355600" algn="just">
                  <a:buFont typeface="Wingdings" panose="05000000000000000000" pitchFamily="2" charset="2"/>
                  <a:buChar char="q"/>
                </a:pPr>
                <a:r>
                  <a:rPr lang="en-US" sz="2400" dirty="0" err="1"/>
                  <a:t>Sistem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kendali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kopling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antara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kemudi</a:t>
                </a:r>
                <a:r>
                  <a:rPr lang="en-US" sz="2400" dirty="0"/>
                  <a:t> dan </a:t>
                </a:r>
                <a:r>
                  <a:rPr lang="en-US" sz="2400" dirty="0" err="1"/>
                  <a:t>pengendali</a:t>
                </a:r>
                <a:r>
                  <a:rPr lang="en-US" sz="2400" dirty="0"/>
                  <a:t> longitudinal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memastikan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kontrol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gerakan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simultan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menggunakan</a:t>
                </a:r>
                <a:r>
                  <a:rPr lang="en-US" sz="2400" dirty="0"/>
                  <a:t> Nonlinear Model Predictive Controller (NMPC)</a:t>
                </a:r>
              </a:p>
              <a:p>
                <a:pPr marL="355600" indent="-355600" algn="just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Model </a:t>
                </a:r>
                <a:r>
                  <a:rPr lang="en-US" sz="2400" dirty="0" err="1"/>
                  <a:t>prediksi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digunakan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memiliki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dua</a:t>
                </a:r>
                <a:r>
                  <a:rPr lang="en-US" sz="2400" dirty="0"/>
                  <a:t> input </a:t>
                </a:r>
                <a:r>
                  <a:rPr lang="en-US" sz="2400" dirty="0" err="1"/>
                  <a:t>kontrol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yaitu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kemudi</a:t>
                </a:r>
                <a:r>
                  <a:rPr lang="en-US" sz="2400" dirty="0"/>
                  <a:t> dan torsi pada </a:t>
                </a:r>
                <a:r>
                  <a:rPr lang="en-US" sz="2400" dirty="0" err="1"/>
                  <a:t>roda</a:t>
                </a:r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3C98E-B8E0-4325-A460-6956E331A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0760" y="1947553"/>
                <a:ext cx="10095796" cy="4229410"/>
              </a:xfrm>
              <a:blipFill>
                <a:blip r:embed="rId2"/>
                <a:stretch>
                  <a:fillRect l="-1751" t="-2738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65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AA3981-87F7-4095-9BAB-EAB5C602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12" y="1075702"/>
            <a:ext cx="10515600" cy="620220"/>
          </a:xfrm>
        </p:spPr>
        <p:txBody>
          <a:bodyPr>
            <a:noAutofit/>
          </a:bodyPr>
          <a:lstStyle/>
          <a:p>
            <a:r>
              <a:rPr lang="en-US" sz="3600" b="1" dirty="0"/>
              <a:t>Skema </a:t>
            </a:r>
            <a:r>
              <a:rPr lang="en-US" sz="3600" b="1" dirty="0" err="1"/>
              <a:t>Sistem</a:t>
            </a:r>
            <a:r>
              <a:rPr lang="en-US" sz="3600" b="1" dirty="0"/>
              <a:t> </a:t>
            </a:r>
            <a:r>
              <a:rPr lang="en-US" sz="3600" b="1" dirty="0" err="1"/>
              <a:t>Referensi</a:t>
            </a:r>
            <a:r>
              <a:rPr lang="en-US" sz="3600" b="1" dirty="0"/>
              <a:t>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D51D64-8CB2-467A-BD02-B56FFB5D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4576" y="538925"/>
            <a:ext cx="5980903" cy="5555354"/>
          </a:xfrm>
        </p:spPr>
      </p:pic>
    </p:spTree>
    <p:extLst>
      <p:ext uri="{BB962C8B-B14F-4D97-AF65-F5344CB8AC3E}">
        <p14:creationId xmlns:p14="http://schemas.microsoft.com/office/powerpoint/2010/main" val="1252351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77F6-7E03-4B1A-855E-05466F7B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82" y="36999"/>
            <a:ext cx="10515600" cy="737810"/>
          </a:xfrm>
        </p:spPr>
        <p:txBody>
          <a:bodyPr/>
          <a:lstStyle/>
          <a:p>
            <a:r>
              <a:rPr lang="en-US" b="1" u="sng" dirty="0"/>
              <a:t>Desain Controller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E75842-468C-4108-850D-C7573FCCD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57" y="1060677"/>
                <a:ext cx="10856818" cy="2201264"/>
              </a:xfrm>
            </p:spPr>
            <p:txBody>
              <a:bodyPr>
                <a:normAutofit fontScale="25000" lnSpcReduction="20000"/>
              </a:bodyPr>
              <a:lstStyle/>
              <a:p>
                <a:pPr marL="273050" indent="-273050">
                  <a:buFont typeface="Arial" panose="020B0604020202020204" pitchFamily="34" charset="0"/>
                  <a:buChar char="•"/>
                </a:pPr>
                <a:r>
                  <a:rPr lang="en-US" sz="9600" dirty="0"/>
                  <a:t>Longitudinal </a:t>
                </a:r>
                <a:r>
                  <a:rPr lang="en-US" sz="9600" dirty="0" err="1"/>
                  <a:t>menggunakan</a:t>
                </a:r>
                <a:r>
                  <a:rPr lang="en-US" sz="9600" dirty="0"/>
                  <a:t> </a:t>
                </a:r>
                <a:r>
                  <a:rPr lang="en-US" sz="9600" dirty="0" err="1"/>
                  <a:t>pendekatan</a:t>
                </a:r>
                <a:r>
                  <a:rPr lang="en-US" sz="9600" dirty="0"/>
                  <a:t> Lyapunov</a:t>
                </a:r>
              </a:p>
              <a:p>
                <a:endParaRPr lang="en-US" sz="9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sub>
                        <m:sup>
                          <m: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9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𝑘𝑒</m:t>
                          </m:r>
                          <m: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9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9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9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ref</m:t>
                              </m:r>
                            </m:sub>
                          </m:sSub>
                        </m:e>
                      </m:d>
                      <m:r>
                        <a:rPr lang="en-US" sz="9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sz="9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sz="9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9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9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&gt;0</m:t>
                      </m:r>
                    </m:oMath>
                  </m:oMathPara>
                </a14:m>
                <a:endParaRPr lang="en-US" sz="9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9600" i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9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*Control input </a:t>
                </a:r>
                <a:r>
                  <a:rPr lang="en-US" sz="9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yang di </a:t>
                </a:r>
                <a:r>
                  <a:rPr lang="en-US" sz="9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berikan</a:t>
                </a:r>
                <a:r>
                  <a:rPr lang="en-US" sz="9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</a:t>
                </a:r>
                <a:r>
                  <a:rPr lang="en-US" sz="9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mobil</a:t>
                </a:r>
                <a:r>
                  <a:rPr lang="en-US" sz="9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adalah</a:t>
                </a:r>
                <a:r>
                  <a:rPr lang="en-US" sz="9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besar</a:t>
                </a:r>
                <a:r>
                  <a:rPr lang="en-US" sz="9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input throttle (gear shift management) </a:t>
                </a:r>
              </a:p>
              <a:p>
                <a:pPr marL="0" indent="0">
                  <a:buNone/>
                </a:pPr>
                <a:endParaRPr lang="en-US" sz="9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th</m:t>
                          </m:r>
                        </m:sub>
                      </m:sSub>
                      <m:r>
                        <a:rPr lang="en-US" sz="9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9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9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sub>
                            <m:sup>
                              <m:r>
                                <a:rPr lang="en-US" sz="9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9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9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9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9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9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E75842-468C-4108-850D-C7573FCCD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57" y="1060677"/>
                <a:ext cx="10856818" cy="2201264"/>
              </a:xfrm>
              <a:blipFill>
                <a:blip r:embed="rId2"/>
                <a:stretch>
                  <a:fillRect l="-842" t="-6371" b="-4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24FD044-B46B-426D-9B30-D5802C5FB9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665" y="3986705"/>
                <a:ext cx="10285318" cy="303328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Calibri" panose="020F0502020204030204" pitchFamily="34" charset="0"/>
                  <a:buNone/>
                </a:pPr>
                <a:endParaRPr lang="en-US" sz="1800" dirty="0"/>
              </a:p>
              <a:p>
                <a:pPr marL="273050" indent="-2730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Lateral </a:t>
                </a:r>
                <a:r>
                  <a:rPr lang="en-US" sz="2400" dirty="0" err="1"/>
                  <a:t>menggunakan</a:t>
                </a:r>
                <a:r>
                  <a:rPr lang="en-US" sz="2400" dirty="0"/>
                  <a:t> NMPC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Cost Function 		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arg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limLow>
                      <m:limLow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lim>
                    </m:limLow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 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State Output  		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𝑋𝑌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Prediction Output 	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+1)=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),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24FD044-B46B-426D-9B30-D5802C5FB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5" y="3986705"/>
                <a:ext cx="10285318" cy="3033280"/>
              </a:xfrm>
              <a:prstGeom prst="rect">
                <a:avLst/>
              </a:prstGeom>
              <a:blipFill>
                <a:blip r:embed="rId3"/>
                <a:stretch>
                  <a:fillRect l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351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5BE3-E67B-4CC5-9669-D945DFC43B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Metodelogi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61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EB7E-707F-4731-B304-6FDDB87A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Skema </a:t>
            </a:r>
            <a:r>
              <a:rPr lang="en-US" b="1" u="sng" dirty="0" err="1"/>
              <a:t>Sistem</a:t>
            </a:r>
            <a:endParaRPr lang="en-US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77ECF-1C8A-1093-6E5D-8B36FE05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60" y="1059130"/>
            <a:ext cx="11517060" cy="41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7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5A4AC-FE54-4AC0-A19D-49051680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Parameter Mobil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AF3848-16CA-4F49-A8F4-132DB355B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96" y="1820172"/>
            <a:ext cx="3595858" cy="4788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D8010A3-A16F-C2EF-26D0-24A2F37D43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535221"/>
                  </p:ext>
                </p:extLst>
              </p:nvPr>
            </p:nvGraphicFramePr>
            <p:xfrm>
              <a:off x="5563486" y="665862"/>
              <a:ext cx="6012693" cy="609011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658571">
                      <a:extLst>
                        <a:ext uri="{9D8B030D-6E8A-4147-A177-3AD203B41FA5}">
                          <a16:colId xmlns:a16="http://schemas.microsoft.com/office/drawing/2014/main" val="3538530003"/>
                        </a:ext>
                      </a:extLst>
                    </a:gridCol>
                    <a:gridCol w="1023985">
                      <a:extLst>
                        <a:ext uri="{9D8B030D-6E8A-4147-A177-3AD203B41FA5}">
                          <a16:colId xmlns:a16="http://schemas.microsoft.com/office/drawing/2014/main" val="3511115051"/>
                        </a:ext>
                      </a:extLst>
                    </a:gridCol>
                    <a:gridCol w="2330137">
                      <a:extLst>
                        <a:ext uri="{9D8B030D-6E8A-4147-A177-3AD203B41FA5}">
                          <a16:colId xmlns:a16="http://schemas.microsoft.com/office/drawing/2014/main" val="1600991689"/>
                        </a:ext>
                      </a:extLst>
                    </a:gridCol>
                  </a:tblGrid>
                  <a:tr h="50293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Nilai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Satuan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6352822"/>
                      </a:ext>
                    </a:extLst>
                  </a:tr>
                  <a:tr h="50293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Massa Mobil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1000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kg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0032268"/>
                      </a:ext>
                    </a:extLst>
                  </a:tr>
                  <a:tr h="571456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Lebar area </a:t>
                          </a:r>
                          <a:r>
                            <a:rPr lang="en-SG" sz="20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depan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9082852"/>
                      </a:ext>
                    </a:extLst>
                  </a:tr>
                  <a:tr h="50293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Panjang COG </a:t>
                          </a:r>
                          <a:r>
                            <a:rPr lang="en-SG" sz="20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ke</a:t>
                          </a: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</a:t>
                          </a:r>
                          <a:r>
                            <a:rPr lang="en-SG" sz="20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depan</a:t>
                          </a: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(</a:t>
                          </a:r>
                          <a:r>
                            <a:rPr lang="en-SG" sz="20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lf</a:t>
                          </a: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)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1.2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83352565"/>
                      </a:ext>
                    </a:extLst>
                  </a:tr>
                  <a:tr h="50293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Panjang COG ke depan (lr)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1.6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0892651"/>
                      </a:ext>
                    </a:extLst>
                  </a:tr>
                  <a:tr h="571456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i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Momen Inertia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2600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𝑘𝑔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91007658"/>
                      </a:ext>
                    </a:extLst>
                  </a:tr>
                  <a:tr h="50293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i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Cornering stiffnes of front tire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16000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N/rad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39176878"/>
                      </a:ext>
                    </a:extLst>
                  </a:tr>
                  <a:tr h="50293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i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Cornering stiffnes of rear tire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30000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N/rad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86791286"/>
                      </a:ext>
                    </a:extLst>
                  </a:tr>
                  <a:tr h="50293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i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Wheel Radius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0.31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26028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D8010A3-A16F-C2EF-26D0-24A2F37D43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535221"/>
                  </p:ext>
                </p:extLst>
              </p:nvPr>
            </p:nvGraphicFramePr>
            <p:xfrm>
              <a:off x="5563486" y="665862"/>
              <a:ext cx="6012693" cy="609011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658571">
                      <a:extLst>
                        <a:ext uri="{9D8B030D-6E8A-4147-A177-3AD203B41FA5}">
                          <a16:colId xmlns:a16="http://schemas.microsoft.com/office/drawing/2014/main" val="3538530003"/>
                        </a:ext>
                      </a:extLst>
                    </a:gridCol>
                    <a:gridCol w="1023985">
                      <a:extLst>
                        <a:ext uri="{9D8B030D-6E8A-4147-A177-3AD203B41FA5}">
                          <a16:colId xmlns:a16="http://schemas.microsoft.com/office/drawing/2014/main" val="3511115051"/>
                        </a:ext>
                      </a:extLst>
                    </a:gridCol>
                    <a:gridCol w="2330137">
                      <a:extLst>
                        <a:ext uri="{9D8B030D-6E8A-4147-A177-3AD203B41FA5}">
                          <a16:colId xmlns:a16="http://schemas.microsoft.com/office/drawing/2014/main" val="1600991689"/>
                        </a:ext>
                      </a:extLst>
                    </a:gridCol>
                  </a:tblGrid>
                  <a:tr h="50293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Nilai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Satuan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6352822"/>
                      </a:ext>
                    </a:extLst>
                  </a:tr>
                  <a:tr h="50293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Massa Mobil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1000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kg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0032268"/>
                      </a:ext>
                    </a:extLst>
                  </a:tr>
                  <a:tr h="571456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Lebar area </a:t>
                          </a:r>
                          <a:r>
                            <a:rPr lang="en-SG" sz="20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depan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639" t="-176596" r="-785" b="-796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9082852"/>
                      </a:ext>
                    </a:extLst>
                  </a:tr>
                  <a:tr h="85960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Panjang COG </a:t>
                          </a:r>
                          <a:r>
                            <a:rPr lang="en-SG" sz="20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ke</a:t>
                          </a: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</a:t>
                          </a:r>
                          <a:r>
                            <a:rPr lang="en-SG" sz="20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depan</a:t>
                          </a: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(</a:t>
                          </a:r>
                          <a:r>
                            <a:rPr lang="en-SG" sz="20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lf</a:t>
                          </a: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)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1.2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83352565"/>
                      </a:ext>
                    </a:extLst>
                  </a:tr>
                  <a:tr h="85960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Panjang COG ke depan (lr)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1.6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0892651"/>
                      </a:ext>
                    </a:extLst>
                  </a:tr>
                  <a:tr h="571456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i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Momen Inertia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2600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639" t="-576596" r="-785" b="-396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007658"/>
                      </a:ext>
                    </a:extLst>
                  </a:tr>
                  <a:tr h="85960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i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Cornering stiffnes of front tire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16000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N/rad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39176878"/>
                      </a:ext>
                    </a:extLst>
                  </a:tr>
                  <a:tr h="85960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i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Cornering stiffnes of rear tire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30000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N/rad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86791286"/>
                      </a:ext>
                    </a:extLst>
                  </a:tr>
                  <a:tr h="50293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i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Wheel Radius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0.31</a:t>
                          </a:r>
                          <a:endParaRPr lang="en-US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2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260286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4137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209-A8BC-4CA2-A02E-AE684E299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7116"/>
          </a:xfrm>
        </p:spPr>
        <p:txBody>
          <a:bodyPr/>
          <a:lstStyle/>
          <a:p>
            <a:r>
              <a:rPr lang="en-US" b="1" u="sng" dirty="0"/>
              <a:t>Model </a:t>
            </a:r>
            <a:r>
              <a:rPr lang="en-US" b="1" u="sng" dirty="0" err="1"/>
              <a:t>Dinamika</a:t>
            </a:r>
            <a:r>
              <a:rPr lang="en-US" b="1" u="sng" dirty="0"/>
              <a:t> Mobil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50EF6-D1B0-1ACF-0D1C-226EA804C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58" y="1193720"/>
            <a:ext cx="4516127" cy="2813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FF57829-5E83-6397-EC2E-34E1688E41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3246" y="4353169"/>
                <a:ext cx="10058400" cy="171938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eqArr>
                      <m:eqArr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&amp;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SG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⁡(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)−</m:t>
                            </m:r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SG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⁡(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e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&amp;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=−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SG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⁡(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)−</m:t>
                            </m:r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SG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⁡(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e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&amp;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SG" sz="24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SG" sz="24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SG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SG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SG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                  </m:t>
                        </m:r>
                      </m:e>
                    </m:eqAr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FF57829-5E83-6397-EC2E-34E1688E4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3246" y="4353169"/>
                <a:ext cx="10058400" cy="1719385"/>
              </a:xfrm>
              <a:blipFill>
                <a:blip r:embed="rId3"/>
                <a:stretch>
                  <a:fillRect l="-788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121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5614-272F-4156-8000-965D86F048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57188"/>
            <a:ext cx="10515600" cy="844550"/>
          </a:xfrm>
        </p:spPr>
        <p:txBody>
          <a:bodyPr>
            <a:normAutofit/>
          </a:bodyPr>
          <a:lstStyle/>
          <a:p>
            <a:r>
              <a:rPr lang="en-US" sz="3600" b="1" u="sng" dirty="0" err="1"/>
              <a:t>Pengaruh</a:t>
            </a:r>
            <a:r>
              <a:rPr lang="en-US" sz="3600" b="1" u="sng" dirty="0"/>
              <a:t> model ban pada model </a:t>
            </a:r>
            <a:r>
              <a:rPr lang="en-US" sz="3600" b="1" u="sng" dirty="0" err="1"/>
              <a:t>sistem</a:t>
            </a:r>
            <a:r>
              <a:rPr lang="en-US" sz="3600" b="1" u="sng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6C3AC-EDEB-7106-CE20-4275DD28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72" y="1678978"/>
            <a:ext cx="5895495" cy="162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6CC7E1-4471-C6FA-6777-1403F4C04C19}"/>
                  </a:ext>
                </a:extLst>
              </p:cNvPr>
              <p:cNvSpPr txBox="1"/>
              <p:nvPr/>
            </p:nvSpPr>
            <p:spPr>
              <a:xfrm>
                <a:off x="-2086708" y="1962300"/>
                <a:ext cx="618978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6CC7E1-4471-C6FA-6777-1403F4C0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6708" y="1962300"/>
                <a:ext cx="618978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4798C5-6BEE-FD7C-E084-A56DD9E1E917}"/>
                  </a:ext>
                </a:extLst>
              </p:cNvPr>
              <p:cNvSpPr txBox="1"/>
              <p:nvPr/>
            </p:nvSpPr>
            <p:spPr>
              <a:xfrm>
                <a:off x="289167" y="2853395"/>
                <a:ext cx="6986954" cy="567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SG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SG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4798C5-6BEE-FD7C-E084-A56DD9E1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7" y="2853395"/>
                <a:ext cx="6986954" cy="567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F2FC57A-F6C9-B6AB-3C01-DBAEB52D57E0}"/>
              </a:ext>
            </a:extLst>
          </p:cNvPr>
          <p:cNvSpPr txBox="1"/>
          <p:nvPr/>
        </p:nvSpPr>
        <p:spPr>
          <a:xfrm>
            <a:off x="234461" y="242528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Dimana: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2C60ED-4DF5-31BC-5AEB-0C0286A7BE12}"/>
              </a:ext>
            </a:extLst>
          </p:cNvPr>
          <p:cNvSpPr txBox="1"/>
          <p:nvPr/>
        </p:nvSpPr>
        <p:spPr>
          <a:xfrm>
            <a:off x="234461" y="1494313"/>
            <a:ext cx="7041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Gaya </a:t>
            </a:r>
            <a:r>
              <a:rPr lang="en-US" sz="2000" dirty="0"/>
              <a:t>Longitudinal</a:t>
            </a:r>
            <a:r>
              <a:rPr lang="en-US" dirty="0"/>
              <a:t> ban di </a:t>
            </a:r>
            <a:r>
              <a:rPr lang="en-US" dirty="0" err="1"/>
              <a:t>definisikan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D9E2E9-6DCD-0968-6136-4AEDB86A0CB3}"/>
              </a:ext>
            </a:extLst>
          </p:cNvPr>
          <p:cNvSpPr txBox="1"/>
          <p:nvPr/>
        </p:nvSpPr>
        <p:spPr>
          <a:xfrm>
            <a:off x="289167" y="3555928"/>
            <a:ext cx="7135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Gaya </a:t>
            </a:r>
            <a:r>
              <a:rPr lang="en-US" sz="2000" dirty="0"/>
              <a:t>lateral</a:t>
            </a:r>
            <a:r>
              <a:rPr lang="en-US" dirty="0"/>
              <a:t> ban di </a:t>
            </a:r>
            <a:r>
              <a:rPr lang="en-US" dirty="0" err="1"/>
              <a:t>definisikan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6B01BC2-0969-8872-6A3C-1A10705DB623}"/>
                  </a:ext>
                </a:extLst>
              </p:cNvPr>
              <p:cNvSpPr txBox="1"/>
              <p:nvPr/>
            </p:nvSpPr>
            <p:spPr>
              <a:xfrm>
                <a:off x="289167" y="4091043"/>
                <a:ext cx="7135446" cy="40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&amp;&amp;</m:t>
                          </m:r>
                        </m:e>
                      </m:eqAr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6B01BC2-0969-8872-6A3C-1A10705D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7" y="4091043"/>
                <a:ext cx="7135446" cy="405367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7A6951D-B626-1A56-4518-FE4506212C7E}"/>
                  </a:ext>
                </a:extLst>
              </p:cNvPr>
              <p:cNvSpPr txBox="1"/>
              <p:nvPr/>
            </p:nvSpPr>
            <p:spPr>
              <a:xfrm>
                <a:off x="-2561493" y="4926468"/>
                <a:ext cx="7139354" cy="7134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sub>
                          </m:sSub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7A6951D-B626-1A56-4518-FE450621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61493" y="4926468"/>
                <a:ext cx="7139354" cy="7134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FE9AE05-9C84-B6D0-AAE6-ADC4119B62BB}"/>
              </a:ext>
            </a:extLst>
          </p:cNvPr>
          <p:cNvSpPr txBox="1"/>
          <p:nvPr/>
        </p:nvSpPr>
        <p:spPr>
          <a:xfrm>
            <a:off x="289167" y="4529916"/>
            <a:ext cx="7377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Dimana: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8548D3A-EF83-8CE2-4C86-4EC702245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439" y="3420923"/>
            <a:ext cx="2400347" cy="28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77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4620F4-7615-4D7C-BF7F-8B4113184ED5}"/>
              </a:ext>
            </a:extLst>
          </p:cNvPr>
          <p:cNvSpPr txBox="1"/>
          <p:nvPr/>
        </p:nvSpPr>
        <p:spPr>
          <a:xfrm>
            <a:off x="354554" y="1007320"/>
            <a:ext cx="3272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 err="1">
                <a:latin typeface="Times New Roman" panose="02020603050405020304" pitchFamily="18" charset="0"/>
              </a:rPr>
              <a:t>Persamaan</a:t>
            </a:r>
            <a:r>
              <a:rPr lang="en-SG" sz="2400" b="1" dirty="0">
                <a:latin typeface="Times New Roman" panose="02020603050405020304" pitchFamily="18" charset="0"/>
              </a:rPr>
              <a:t> state :</a:t>
            </a:r>
            <a:endParaRPr lang="en-ID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8D7B0-CB2E-47EB-B1AF-B229808DB34C}"/>
              </a:ext>
            </a:extLst>
          </p:cNvPr>
          <p:cNvSpPr txBox="1"/>
          <p:nvPr/>
        </p:nvSpPr>
        <p:spPr>
          <a:xfrm>
            <a:off x="4811712" y="1134535"/>
            <a:ext cx="452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latin typeface="Times New Roman" panose="02020603050405020304" pitchFamily="18" charset="0"/>
              </a:rPr>
              <a:t>Dimana: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667509-4BC8-4966-A65E-41814B43CC35}"/>
                  </a:ext>
                </a:extLst>
              </p:cNvPr>
              <p:cNvSpPr txBox="1"/>
              <p:nvPr/>
            </p:nvSpPr>
            <p:spPr>
              <a:xfrm>
                <a:off x="354554" y="1322926"/>
                <a:ext cx="2814320" cy="498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50000"/>
                  </a:lnSpc>
                  <a:spcAft>
                    <a:spcPts val="1200"/>
                  </a:spcAft>
                  <a:tabLst>
                    <a:tab pos="450215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ID" sz="20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SG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SG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SG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SG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SG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n-SG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)+</m:t>
                    </m:r>
                    <m:r>
                      <a:rPr lang="en-SG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𝑔</m:t>
                    </m:r>
                    <m:r>
                      <a:rPr lang="en-SG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SG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n-SG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SG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</m:t>
                    </m:r>
                    <m:r>
                      <a:rPr lang="en-SG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SG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:endParaRPr lang="en-ID" sz="2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667509-4BC8-4966-A65E-41814B43C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54" y="1322926"/>
                <a:ext cx="2814320" cy="498663"/>
              </a:xfrm>
              <a:prstGeom prst="rect">
                <a:avLst/>
              </a:prstGeom>
              <a:blipFill>
                <a:blip r:embed="rId2"/>
                <a:stretch>
                  <a:fillRect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835418-AC05-A463-3898-F70590C0E8F2}"/>
                  </a:ext>
                </a:extLst>
              </p:cNvPr>
              <p:cNvSpPr txBox="1"/>
              <p:nvPr/>
            </p:nvSpPr>
            <p:spPr>
              <a:xfrm>
                <a:off x="159564" y="1855413"/>
                <a:ext cx="7523864" cy="2427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SG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SG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SG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SG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SG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SG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SG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SG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)(−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𝜌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835418-AC05-A463-3898-F70590C0E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64" y="1855413"/>
                <a:ext cx="7523864" cy="2427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CAF76DE-28B1-758F-077D-314E8F4A9F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978078"/>
                  </p:ext>
                </p:extLst>
              </p:nvPr>
            </p:nvGraphicFramePr>
            <p:xfrm>
              <a:off x="4913312" y="1699472"/>
              <a:ext cx="5868480" cy="273895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212468">
                      <a:extLst>
                        <a:ext uri="{9D8B030D-6E8A-4147-A177-3AD203B41FA5}">
                          <a16:colId xmlns:a16="http://schemas.microsoft.com/office/drawing/2014/main" val="240861754"/>
                        </a:ext>
                      </a:extLst>
                    </a:gridCol>
                    <a:gridCol w="3656012">
                      <a:extLst>
                        <a:ext uri="{9D8B030D-6E8A-4147-A177-3AD203B41FA5}">
                          <a16:colId xmlns:a16="http://schemas.microsoft.com/office/drawing/2014/main" val="3964610151"/>
                        </a:ext>
                      </a:extLst>
                    </a:gridCol>
                  </a:tblGrid>
                  <a:tr h="4672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Kecepatan longitudinal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6340642"/>
                      </a:ext>
                    </a:extLst>
                  </a:tr>
                  <a:tr h="4672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Kecepatan lateral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9197593"/>
                      </a:ext>
                    </a:extLst>
                  </a:tr>
                  <a:tr h="4672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Kecepatan yaw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400384"/>
                      </a:ext>
                    </a:extLst>
                  </a:tr>
                  <a:tr h="4026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Percepatan longtudinal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323065"/>
                      </a:ext>
                    </a:extLst>
                  </a:tr>
                  <a:tr h="4672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Deviasi Lateral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7425594"/>
                      </a:ext>
                    </a:extLst>
                  </a:tr>
                  <a:tr h="4672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Deviasi</a:t>
                          </a:r>
                          <a:r>
                            <a:rPr lang="en-US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Yaw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7410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CAF76DE-28B1-758F-077D-314E8F4A9F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978078"/>
                  </p:ext>
                </p:extLst>
              </p:nvPr>
            </p:nvGraphicFramePr>
            <p:xfrm>
              <a:off x="4913312" y="1699472"/>
              <a:ext cx="5868480" cy="273895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212468">
                      <a:extLst>
                        <a:ext uri="{9D8B030D-6E8A-4147-A177-3AD203B41FA5}">
                          <a16:colId xmlns:a16="http://schemas.microsoft.com/office/drawing/2014/main" val="240861754"/>
                        </a:ext>
                      </a:extLst>
                    </a:gridCol>
                    <a:gridCol w="3656012">
                      <a:extLst>
                        <a:ext uri="{9D8B030D-6E8A-4147-A177-3AD203B41FA5}">
                          <a16:colId xmlns:a16="http://schemas.microsoft.com/office/drawing/2014/main" val="3964610151"/>
                        </a:ext>
                      </a:extLst>
                    </a:gridCol>
                  </a:tblGrid>
                  <a:tr h="4672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75" t="-18182" r="-166116" b="-5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Kecepatan longitudinal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6340642"/>
                      </a:ext>
                    </a:extLst>
                  </a:tr>
                  <a:tr h="4672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75" t="-118182" r="-166116" b="-4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Kecepatan lateral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9197593"/>
                      </a:ext>
                    </a:extLst>
                  </a:tr>
                  <a:tr h="4672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75" t="-218182" r="-166116" b="-3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Kecepatan yaw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400384"/>
                      </a:ext>
                    </a:extLst>
                  </a:tr>
                  <a:tr h="4026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75" t="-371212" r="-166116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Percepatan longtudinal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323065"/>
                      </a:ext>
                    </a:extLst>
                  </a:tr>
                  <a:tr h="4672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75" t="-403896" r="-166116" b="-1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Deviasi Lateral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7425594"/>
                      </a:ext>
                    </a:extLst>
                  </a:tr>
                  <a:tr h="4672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75" t="-503896" r="-166116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Deviasi</a:t>
                          </a:r>
                          <a:r>
                            <a:rPr lang="en-US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Yaw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74109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559FB44C-DDEE-24E0-AACC-F22534CF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60" y="4151924"/>
            <a:ext cx="4671465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18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22D5-4103-4D2A-963E-995A4485C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30" y="1"/>
            <a:ext cx="10245969" cy="1690688"/>
          </a:xfrm>
        </p:spPr>
        <p:txBody>
          <a:bodyPr/>
          <a:lstStyle/>
          <a:p>
            <a:r>
              <a:rPr lang="en-US" b="1" u="sng" dirty="0"/>
              <a:t>Model </a:t>
            </a:r>
            <a:r>
              <a:rPr lang="en-US" b="1" u="sng" dirty="0" err="1"/>
              <a:t>Kinematika</a:t>
            </a:r>
            <a:endParaRPr lang="en-US" b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131007-AA33-457A-A6A1-8D3D8D7AA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29" y="1824471"/>
            <a:ext cx="4256945" cy="46049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719749-C7B3-4600-91E6-07F6F2A463AC}"/>
              </a:ext>
            </a:extLst>
          </p:cNvPr>
          <p:cNvSpPr txBox="1"/>
          <p:nvPr/>
        </p:nvSpPr>
        <p:spPr>
          <a:xfrm>
            <a:off x="2379980" y="33116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64362-C864-41C8-B3CE-5C8EEE75B899}"/>
                  </a:ext>
                </a:extLst>
              </p:cNvPr>
              <p:cNvSpPr txBox="1"/>
              <p:nvPr/>
            </p:nvSpPr>
            <p:spPr>
              <a:xfrm>
                <a:off x="5681980" y="1914569"/>
                <a:ext cx="7178040" cy="2080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Kecepatan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Longitudinal dan Lateral 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kendaraan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 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peroleh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persamaan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𝑉𝑐𝑜𝑠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𝑉𝑠𝑖𝑛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64362-C864-41C8-B3CE-5C8EEE75B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980" y="1914569"/>
                <a:ext cx="7178040" cy="2080441"/>
              </a:xfrm>
              <a:prstGeom prst="rect">
                <a:avLst/>
              </a:prstGeom>
              <a:blipFill>
                <a:blip r:embed="rId3"/>
                <a:stretch>
                  <a:fillRect l="-1273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E842A8B-2125-4BCD-8244-2E2CD6A3F682}"/>
              </a:ext>
            </a:extLst>
          </p:cNvPr>
          <p:cNvSpPr txBox="1"/>
          <p:nvPr/>
        </p:nvSpPr>
        <p:spPr>
          <a:xfrm>
            <a:off x="5727700" y="3311649"/>
            <a:ext cx="6832600" cy="13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Persamaan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Representasi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kendaraan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roda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0AED179-C444-488F-930D-C6294F26E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56" y="4839349"/>
            <a:ext cx="10334304" cy="136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8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D0D1-AF15-4DF5-A781-BE8E5850A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154" y="1544239"/>
            <a:ext cx="9711568" cy="4336608"/>
          </a:xfrm>
        </p:spPr>
        <p:txBody>
          <a:bodyPr>
            <a:normAutofit fontScale="55000" lnSpcReduction="20000"/>
          </a:bodyPr>
          <a:lstStyle/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Rumusan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SG" sz="4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membangun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kontrol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multivariabel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otonom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4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path tracking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sz="44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SG" sz="4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Merancang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kendali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SG" sz="4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autonomous car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perhitungan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prediksi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input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kontrol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terhadap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sudut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setir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kecepatan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harus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capai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kondisi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mobil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saat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4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path tracking</a:t>
            </a:r>
            <a:r>
              <a:rPr lang="en-SG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4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3887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A44A1A7-B1A4-4892-B53D-75A5EE45085C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3836880762"/>
                  </p:ext>
                </p:extLst>
              </p:nvPr>
            </p:nvGraphicFramePr>
            <p:xfrm>
              <a:off x="2641598" y="1258888"/>
              <a:ext cx="4900283" cy="1685772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736226">
                      <a:extLst>
                        <a:ext uri="{9D8B030D-6E8A-4147-A177-3AD203B41FA5}">
                          <a16:colId xmlns:a16="http://schemas.microsoft.com/office/drawing/2014/main" val="3236491576"/>
                        </a:ext>
                      </a:extLst>
                    </a:gridCol>
                    <a:gridCol w="4164057">
                      <a:extLst>
                        <a:ext uri="{9D8B030D-6E8A-4147-A177-3AD203B41FA5}">
                          <a16:colId xmlns:a16="http://schemas.microsoft.com/office/drawing/2014/main" val="1716945501"/>
                        </a:ext>
                      </a:extLst>
                    </a:gridCol>
                  </a:tblGrid>
                  <a:tr h="42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Vehicle 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523972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𝑓𝑟𝑜𝑛𝑡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Frontal area of the vehicle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941703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Front-</a:t>
                          </a:r>
                          <a:r>
                            <a:rPr lang="en-US" sz="1800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CoG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of car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4462465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Rear-</a:t>
                          </a:r>
                          <a:r>
                            <a:rPr lang="en-US" sz="1800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CoG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of car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9152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A44A1A7-B1A4-4892-B53D-75A5EE45085C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3836880762"/>
                  </p:ext>
                </p:extLst>
              </p:nvPr>
            </p:nvGraphicFramePr>
            <p:xfrm>
              <a:off x="2641598" y="1258888"/>
              <a:ext cx="4900283" cy="1685772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736226">
                      <a:extLst>
                        <a:ext uri="{9D8B030D-6E8A-4147-A177-3AD203B41FA5}">
                          <a16:colId xmlns:a16="http://schemas.microsoft.com/office/drawing/2014/main" val="3236491576"/>
                        </a:ext>
                      </a:extLst>
                    </a:gridCol>
                    <a:gridCol w="4164057">
                      <a:extLst>
                        <a:ext uri="{9D8B030D-6E8A-4147-A177-3AD203B41FA5}">
                          <a16:colId xmlns:a16="http://schemas.microsoft.com/office/drawing/2014/main" val="1716945501"/>
                        </a:ext>
                      </a:extLst>
                    </a:gridCol>
                  </a:tblGrid>
                  <a:tr h="42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Vehicle 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523972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26" t="-110145" r="-566942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Frontal area of the vehicle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941703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26" t="-207143" r="-566942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Front-</a:t>
                          </a:r>
                          <a:r>
                            <a:rPr lang="en-US" sz="1800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CoG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of car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4462465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26" t="-311594" r="-566942" b="-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Rear-</a:t>
                          </a:r>
                          <a:r>
                            <a:rPr lang="en-US" sz="1800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CoG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of car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91529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82DFCF6-8142-4840-ADC8-DC45521C09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20688"/>
            <a:ext cx="10515600" cy="59055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Parameter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C37B308-5B95-43E1-80A1-8DF0E4CE20F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7841703"/>
                  </p:ext>
                </p:extLst>
              </p:nvPr>
            </p:nvGraphicFramePr>
            <p:xfrm>
              <a:off x="2641598" y="2944660"/>
              <a:ext cx="4900283" cy="29501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736226">
                      <a:extLst>
                        <a:ext uri="{9D8B030D-6E8A-4147-A177-3AD203B41FA5}">
                          <a16:colId xmlns:a16="http://schemas.microsoft.com/office/drawing/2014/main" val="3236491576"/>
                        </a:ext>
                      </a:extLst>
                    </a:gridCol>
                    <a:gridCol w="4164057">
                      <a:extLst>
                        <a:ext uri="{9D8B030D-6E8A-4147-A177-3AD203B41FA5}">
                          <a16:colId xmlns:a16="http://schemas.microsoft.com/office/drawing/2014/main" val="1716945501"/>
                        </a:ext>
                      </a:extLst>
                    </a:gridCol>
                  </a:tblGrid>
                  <a:tr h="421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Inertia yaw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523972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Rear Tire stiffness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0702613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𝛼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Front Cornering stiffness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8486005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𝛼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Rear Cornering stiffness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0661127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Slip angle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1291431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Tire slip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9228791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𝑒𝑓𝑓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Effective radius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44624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C37B308-5B95-43E1-80A1-8DF0E4CE20F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7841703"/>
                  </p:ext>
                </p:extLst>
              </p:nvPr>
            </p:nvGraphicFramePr>
            <p:xfrm>
              <a:off x="2641598" y="2944660"/>
              <a:ext cx="4900283" cy="29501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736226">
                      <a:extLst>
                        <a:ext uri="{9D8B030D-6E8A-4147-A177-3AD203B41FA5}">
                          <a16:colId xmlns:a16="http://schemas.microsoft.com/office/drawing/2014/main" val="3236491576"/>
                        </a:ext>
                      </a:extLst>
                    </a:gridCol>
                    <a:gridCol w="4164057">
                      <a:extLst>
                        <a:ext uri="{9D8B030D-6E8A-4147-A177-3AD203B41FA5}">
                          <a16:colId xmlns:a16="http://schemas.microsoft.com/office/drawing/2014/main" val="1716945501"/>
                        </a:ext>
                      </a:extLst>
                    </a:gridCol>
                  </a:tblGrid>
                  <a:tr h="421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6" t="-8696" r="-566942" b="-6101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Inertia yaw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523972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6" t="-108696" r="-566942" b="-5101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Rear Tire stiffness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0702613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6" t="-208696" r="-566942" b="-4101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Front Cornering stiffness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8486005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6" t="-304286" r="-566942" b="-3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Rear Cornering stiffness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0661127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6" t="-410145" r="-566942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Slip angle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1291431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6" t="-510145" r="-566942" b="-1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Tire slip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9228791"/>
                      </a:ext>
                    </a:extLst>
                  </a:tr>
                  <a:tr h="421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6" t="-610145" r="-566942" b="-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Effective radius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44624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403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42093-5853-4357-9AE6-1110366A594A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293106" y="1473067"/>
                <a:ext cx="4221318" cy="836612"/>
              </a:xfrm>
              <a:prstGeom prst="rect">
                <a:avLst/>
              </a:prstGeo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n-US" sz="9600" dirty="0" err="1"/>
                  <a:t>Fungsi</a:t>
                </a:r>
                <a:r>
                  <a:rPr lang="en-US" sz="9600" dirty="0"/>
                  <a:t> nonlinear::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960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n-US" sz="9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SG" sz="96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SG" sz="960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SG" sz="9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9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9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96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9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SG" sz="9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9600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9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sz="9600" i="1" dirty="0"/>
              </a:p>
              <a:p>
                <a14:m>
                  <m:oMath xmlns:m="http://schemas.openxmlformats.org/officeDocument/2006/math">
                    <m:r>
                      <a:rPr lang="en-SG" sz="96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9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9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SG" sz="9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96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SG" sz="9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96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9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9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SG" sz="9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600" dirty="0"/>
              </a:p>
              <a:p>
                <a:pPr marL="0" indent="0">
                  <a:buNone/>
                </a:pPr>
                <a:r>
                  <a:rPr lang="en-SG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SG" sz="9600" dirty="0">
                    <a:latin typeface="Times New Roman" panose="02020603050405020304" pitchFamily="18" charset="0"/>
                  </a:rPr>
                  <a:t>Batasan:  </a:t>
                </a: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9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9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≤∆</m:t>
                    </m:r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≤∆</m:t>
                    </m:r>
                    <m:sSub>
                      <m:sSubPr>
                        <m:ctrlPr>
                          <a:rPr lang="en-US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9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SG" sz="9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)≤</m:t>
                    </m:r>
                    <m:sSub>
                      <m:sSubPr>
                        <m:ctrlPr>
                          <a:rPr lang="en-US" sz="7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SG" sz="9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9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42093-5853-4357-9AE6-1110366A5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93106" y="1473067"/>
                <a:ext cx="4221318" cy="836612"/>
              </a:xfrm>
              <a:prstGeom prst="rect">
                <a:avLst/>
              </a:prstGeom>
              <a:blipFill>
                <a:blip r:embed="rId2"/>
                <a:stretch>
                  <a:fillRect l="-2165" t="-16788" b="-32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CE1AC0-21C8-43C4-B985-0854DAC9A9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125200" cy="774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500" b="1" u="sng" dirty="0"/>
              <a:t>Nonlinear MPC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B27AC-CB73-49DC-ACFD-A1F23B325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423" y="3040929"/>
            <a:ext cx="7931577" cy="3817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3ED9AA-D5C1-3B13-7AB0-E0F6ABDC7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275924"/>
            <a:ext cx="5671712" cy="23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1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A907723C-A649-015D-AA18-E3BDEB2C8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428864"/>
                  </p:ext>
                </p:extLst>
              </p:nvPr>
            </p:nvGraphicFramePr>
            <p:xfrm>
              <a:off x="609600" y="1938865"/>
              <a:ext cx="10829366" cy="45231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85765">
                      <a:extLst>
                        <a:ext uri="{9D8B030D-6E8A-4147-A177-3AD203B41FA5}">
                          <a16:colId xmlns:a16="http://schemas.microsoft.com/office/drawing/2014/main" val="3953327702"/>
                        </a:ext>
                      </a:extLst>
                    </a:gridCol>
                    <a:gridCol w="5943601">
                      <a:extLst>
                        <a:ext uri="{9D8B030D-6E8A-4147-A177-3AD203B41FA5}">
                          <a16:colId xmlns:a16="http://schemas.microsoft.com/office/drawing/2014/main" val="1556021788"/>
                        </a:ext>
                      </a:extLst>
                    </a:gridCol>
                  </a:tblGrid>
                  <a:tr h="907326"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Menentukan</a:t>
                          </a:r>
                          <a:r>
                            <a:rPr lang="en-US" sz="2400" dirty="0"/>
                            <a:t> augmented model: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Dihasilkan</a:t>
                          </a:r>
                          <a:r>
                            <a:rPr lang="en-US" sz="2400" dirty="0"/>
                            <a:t> model augmented </a:t>
                          </a:r>
                          <a:r>
                            <a:rPr lang="en-US" sz="2400" dirty="0" err="1"/>
                            <a:t>sistem</a:t>
                          </a:r>
                          <a:r>
                            <a:rPr lang="en-US" sz="2400" dirty="0"/>
                            <a:t>:</a:t>
                          </a:r>
                        </a:p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36099914"/>
                      </a:ext>
                    </a:extLst>
                  </a:tr>
                  <a:tr h="9369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SG" sz="20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SG" sz="20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𝑓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SG" sz="20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limUpp>
                                  <m:limUppPr>
                                    <m:ctrlPr>
                                      <a:rPr lang="en-US" sz="200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limUppPr>
                                  <m:e>
                                    <m:groupChr>
                                      <m:groupChrPr>
                                        <m:chr m:val="⏞"/>
                                        <m:pos m:val="top"/>
                                        <m:vertJc m:val="bot"/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∆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+1)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+1)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+1)</m:t>
                                    </m:r>
                                  </m:lim>
                                </m:limUpp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limUpp>
                                  <m:limUp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limUppPr>
                                  <m:e>
                                    <m:groupChr>
                                      <m:groupChrPr>
                                        <m:chr m:val="⏞"/>
                                        <m:pos m:val="top"/>
                                        <m:vertJc m:val="bot"/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𝐴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𝐴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𝐴</m:t>
                                    </m:r>
                                  </m:lim>
                                </m:limUpp>
                                <m:limUpp>
                                  <m:limUp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limUppPr>
                                  <m:e>
                                    <m:groupChr>
                                      <m:groupChrPr>
                                        <m:chr m:val="⏞"/>
                                        <m:pos m:val="top"/>
                                        <m:vertJc m:val="bot"/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∆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SG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)</m:t>
                                    </m:r>
                                  </m:lim>
                                </m:limUpp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limUpp>
                                  <m:limUp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limUppPr>
                                  <m:e>
                                    <m:groupChr>
                                      <m:groupChrPr>
                                        <m:chr m:val="⏞"/>
                                        <m:pos m:val="top"/>
                                        <m:vertJc m:val="bot"/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SG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𝐵</m:t>
                                    </m:r>
                                  </m:lim>
                                </m:limUp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70456575"/>
                      </a:ext>
                    </a:extLst>
                  </a:tr>
                  <a:tr h="8841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SG" sz="20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SG" sz="20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𝑓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SG" sz="20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18089482"/>
                      </a:ext>
                    </a:extLst>
                  </a:tr>
                  <a:tr h="525672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Dimana</a:t>
                          </a:r>
                          <a:r>
                            <a:rPr lang="en-US" sz="20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75533100"/>
                      </a:ext>
                    </a:extLst>
                  </a:tr>
                  <a:tr h="525672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SG" sz="2000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  <a:p>
                          <a:pPr marL="0" indent="0">
                            <a:buNone/>
                          </a:pPr>
                          <a:r>
                            <a:rPr lang="en-SG" sz="20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	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SG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 dirty="0"/>
                        </a:p>
                        <a:p>
                          <a:endParaRPr 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70606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A907723C-A649-015D-AA18-E3BDEB2C8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428864"/>
                  </p:ext>
                </p:extLst>
              </p:nvPr>
            </p:nvGraphicFramePr>
            <p:xfrm>
              <a:off x="609600" y="1938865"/>
              <a:ext cx="10829366" cy="45231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85765">
                      <a:extLst>
                        <a:ext uri="{9D8B030D-6E8A-4147-A177-3AD203B41FA5}">
                          <a16:colId xmlns:a16="http://schemas.microsoft.com/office/drawing/2014/main" val="3953327702"/>
                        </a:ext>
                      </a:extLst>
                    </a:gridCol>
                    <a:gridCol w="5943601">
                      <a:extLst>
                        <a:ext uri="{9D8B030D-6E8A-4147-A177-3AD203B41FA5}">
                          <a16:colId xmlns:a16="http://schemas.microsoft.com/office/drawing/2014/main" val="1556021788"/>
                        </a:ext>
                      </a:extLst>
                    </a:gridCol>
                  </a:tblGrid>
                  <a:tr h="907326"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Menentukan</a:t>
                          </a:r>
                          <a:r>
                            <a:rPr lang="en-US" sz="2400" dirty="0"/>
                            <a:t> augmented model: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Dihasilkan</a:t>
                          </a:r>
                          <a:r>
                            <a:rPr lang="en-US" sz="2400" dirty="0"/>
                            <a:t> model augmented </a:t>
                          </a:r>
                          <a:r>
                            <a:rPr lang="en-US" sz="2400" dirty="0" err="1"/>
                            <a:t>sistem</a:t>
                          </a:r>
                          <a:r>
                            <a:rPr lang="en-US" sz="2400" dirty="0"/>
                            <a:t>:</a:t>
                          </a:r>
                        </a:p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36099914"/>
                      </a:ext>
                    </a:extLst>
                  </a:tr>
                  <a:tr h="1047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1279" r="-121571" b="-245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2256" t="-91279" b="-245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0456575"/>
                      </a:ext>
                    </a:extLst>
                  </a:tr>
                  <a:tr h="8841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26897" r="-121571" b="-19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18089482"/>
                      </a:ext>
                    </a:extLst>
                  </a:tr>
                  <a:tr h="525672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Dimana</a:t>
                          </a:r>
                          <a:r>
                            <a:rPr lang="en-US" sz="20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75533100"/>
                      </a:ext>
                    </a:extLst>
                  </a:tr>
                  <a:tr h="1158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95263" r="-121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706063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E08835-2CA8-2306-6FC4-F2FC020CE1A3}"/>
              </a:ext>
            </a:extLst>
          </p:cNvPr>
          <p:cNvSpPr txBox="1"/>
          <p:nvPr/>
        </p:nvSpPr>
        <p:spPr>
          <a:xfrm>
            <a:off x="609600" y="79555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/>
              <a:t>Nonlinear MPC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71264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3B8FD-FAA5-9152-BF29-459296A1BE79}"/>
                  </a:ext>
                </a:extLst>
              </p:cNvPr>
              <p:cNvSpPr txBox="1"/>
              <p:nvPr/>
            </p:nvSpPr>
            <p:spPr>
              <a:xfrm>
                <a:off x="340658" y="1054369"/>
                <a:ext cx="10901083" cy="523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Menentukan </a:t>
                </a:r>
                <a:r>
                  <a:rPr lang="en-US" sz="2000" dirty="0" err="1"/>
                  <a:t>panjang</a:t>
                </a:r>
                <a:r>
                  <a:rPr lang="en-US" sz="2000" dirty="0"/>
                  <a:t> horizon </a:t>
                </a:r>
                <a:r>
                  <a:rPr lang="en-US" sz="2000" dirty="0" err="1"/>
                  <a:t>prediksi</a:t>
                </a:r>
                <a:r>
                  <a:rPr lang="en-US" sz="2000" dirty="0"/>
                  <a:t> Np dan </a:t>
                </a:r>
                <a:r>
                  <a:rPr lang="en-US" sz="2000" dirty="0" err="1"/>
                  <a:t>kontrol</a:t>
                </a:r>
                <a:r>
                  <a:rPr lang="en-US" sz="2000" dirty="0"/>
                  <a:t> Nc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SG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SG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SG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𝐹𝑥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+∅∆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SG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sz="2000" dirty="0"/>
                  <a:t>	Dimana: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𝐶𝐴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𝐶𝐴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𝐶𝐴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𝑁𝑝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; </m:t>
                      </m:r>
                      <m:r>
                        <a:rPr lang="en-SG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∅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𝐶𝐵</m:t>
                                </m:r>
                              </m:e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mbria Math" panose="02040503050406030204" pitchFamily="18" charset="0"/>
                                  </a:rPr>
                                  <m:t>𝐴𝐵</m:t>
                                </m:r>
                              </m:e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𝐶𝐵</m:t>
                                </m:r>
                              </m:e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SG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SG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SG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Menghitung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optimasi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sinyal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kontrol</a:t>
                </a:r>
                <a:r>
                  <a:rPr lang="en-US" sz="20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SG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SG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sSup>
                        <m:sSup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</m:acc>
                      <m:r>
                        <a:rPr lang="en-SG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SG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𝑈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Keluaran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sinyal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kontrol</a:t>
                </a:r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SG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SG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𝐹𝑥</m:t>
                          </m:r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3B8FD-FAA5-9152-BF29-459296A1B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8" y="1054369"/>
                <a:ext cx="10901083" cy="5233356"/>
              </a:xfrm>
              <a:prstGeom prst="rect">
                <a:avLst/>
              </a:prstGeom>
              <a:blipFill>
                <a:blip r:embed="rId2"/>
                <a:stretch>
                  <a:fillRect l="-503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4392435-8AAC-5D27-AED3-E2BC9BC67E4F}"/>
              </a:ext>
            </a:extLst>
          </p:cNvPr>
          <p:cNvSpPr txBox="1"/>
          <p:nvPr/>
        </p:nvSpPr>
        <p:spPr>
          <a:xfrm>
            <a:off x="654423" y="-815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b="1" u="sng" dirty="0"/>
              <a:t>Nonlinear MPC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1059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6BA4-C4E9-45E3-BE0A-514B3C796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5" y="191253"/>
            <a:ext cx="10515600" cy="828674"/>
          </a:xfrm>
        </p:spPr>
        <p:txBody>
          <a:bodyPr>
            <a:normAutofit/>
          </a:bodyPr>
          <a:lstStyle/>
          <a:p>
            <a:r>
              <a:rPr lang="en-US" sz="3600" b="1" u="sng" dirty="0" err="1"/>
              <a:t>Pemodelan</a:t>
            </a:r>
            <a:r>
              <a:rPr lang="en-US" sz="3600" b="1" u="sng" dirty="0"/>
              <a:t> </a:t>
            </a:r>
            <a:r>
              <a:rPr lang="en-US" sz="3600" b="1" u="sng" dirty="0" err="1"/>
              <a:t>aktuator</a:t>
            </a:r>
            <a:r>
              <a:rPr lang="en-US" sz="3600" b="1" u="sng" dirty="0"/>
              <a:t> BLDC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7EEF4A23-621D-FD09-563E-BCA53162A68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1214219"/>
                  </p:ext>
                </p:extLst>
              </p:nvPr>
            </p:nvGraphicFramePr>
            <p:xfrm>
              <a:off x="381497" y="1274364"/>
              <a:ext cx="5387789" cy="456265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958291">
                      <a:extLst>
                        <a:ext uri="{9D8B030D-6E8A-4147-A177-3AD203B41FA5}">
                          <a16:colId xmlns:a16="http://schemas.microsoft.com/office/drawing/2014/main" val="162022600"/>
                        </a:ext>
                      </a:extLst>
                    </a:gridCol>
                    <a:gridCol w="887506">
                      <a:extLst>
                        <a:ext uri="{9D8B030D-6E8A-4147-A177-3AD203B41FA5}">
                          <a16:colId xmlns:a16="http://schemas.microsoft.com/office/drawing/2014/main" val="1211484270"/>
                        </a:ext>
                      </a:extLst>
                    </a:gridCol>
                    <a:gridCol w="1353671">
                      <a:extLst>
                        <a:ext uri="{9D8B030D-6E8A-4147-A177-3AD203B41FA5}">
                          <a16:colId xmlns:a16="http://schemas.microsoft.com/office/drawing/2014/main" val="2903159830"/>
                        </a:ext>
                      </a:extLst>
                    </a:gridCol>
                    <a:gridCol w="1188321">
                      <a:extLst>
                        <a:ext uri="{9D8B030D-6E8A-4147-A177-3AD203B41FA5}">
                          <a16:colId xmlns:a16="http://schemas.microsoft.com/office/drawing/2014/main" val="326609474"/>
                        </a:ext>
                      </a:extLst>
                    </a:gridCol>
                  </a:tblGrid>
                  <a:tr h="508352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Parameter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Simbol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Nilai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Satuan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69644086"/>
                      </a:ext>
                    </a:extLst>
                  </a:tr>
                  <a:tr h="57806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Rotor Inertia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J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1.2381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𝑘𝑔</m:t>
                                </m:r>
                                <m:r>
                                  <a:rPr lang="en-SG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090852"/>
                      </a:ext>
                    </a:extLst>
                  </a:tr>
                  <a:tr h="57806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Voltage Constant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3.688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𝑉𝑠</m:t>
                                    </m:r>
                                  </m:num>
                                  <m:den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𝑟𝑎𝑑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0864597"/>
                      </a:ext>
                    </a:extLst>
                  </a:tr>
                  <a:tr h="57806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Torque Constant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0.0029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𝑁𝑠</m:t>
                                    </m:r>
                                  </m:num>
                                  <m:den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𝑟𝑎𝑑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1742410"/>
                      </a:ext>
                    </a:extLst>
                  </a:tr>
                  <a:tr h="57806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Armature Resistance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1.61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𝑜h𝑚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31283595"/>
                      </a:ext>
                    </a:extLst>
                  </a:tr>
                  <a:tr h="57806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Armature Inductance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0.5232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𝑚𝐻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0451027"/>
                      </a:ext>
                    </a:extLst>
                  </a:tr>
                  <a:tr h="62450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Friction Coefficient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0.00297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𝑁𝑠</m:t>
                                    </m:r>
                                  </m:num>
                                  <m:den>
                                    <m:r>
                                      <a:rPr lang="en-SG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𝑟𝑎𝑑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89963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7EEF4A23-621D-FD09-563E-BCA53162A68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1214219"/>
                  </p:ext>
                </p:extLst>
              </p:nvPr>
            </p:nvGraphicFramePr>
            <p:xfrm>
              <a:off x="381497" y="1274364"/>
              <a:ext cx="5387789" cy="456265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958291">
                      <a:extLst>
                        <a:ext uri="{9D8B030D-6E8A-4147-A177-3AD203B41FA5}">
                          <a16:colId xmlns:a16="http://schemas.microsoft.com/office/drawing/2014/main" val="162022600"/>
                        </a:ext>
                      </a:extLst>
                    </a:gridCol>
                    <a:gridCol w="887506">
                      <a:extLst>
                        <a:ext uri="{9D8B030D-6E8A-4147-A177-3AD203B41FA5}">
                          <a16:colId xmlns:a16="http://schemas.microsoft.com/office/drawing/2014/main" val="1211484270"/>
                        </a:ext>
                      </a:extLst>
                    </a:gridCol>
                    <a:gridCol w="1353671">
                      <a:extLst>
                        <a:ext uri="{9D8B030D-6E8A-4147-A177-3AD203B41FA5}">
                          <a16:colId xmlns:a16="http://schemas.microsoft.com/office/drawing/2014/main" val="2903159830"/>
                        </a:ext>
                      </a:extLst>
                    </a:gridCol>
                    <a:gridCol w="1188321">
                      <a:extLst>
                        <a:ext uri="{9D8B030D-6E8A-4147-A177-3AD203B41FA5}">
                          <a16:colId xmlns:a16="http://schemas.microsoft.com/office/drawing/2014/main" val="326609474"/>
                        </a:ext>
                      </a:extLst>
                    </a:gridCol>
                  </a:tblGrid>
                  <a:tr h="508352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Parameter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Simbol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Nilai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Satuan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69644086"/>
                      </a:ext>
                    </a:extLst>
                  </a:tr>
                  <a:tr h="57806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Rotor Inertia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J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1.2381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4359" t="-88421" r="-1026" b="-62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090852"/>
                      </a:ext>
                    </a:extLst>
                  </a:tr>
                  <a:tr h="57806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Voltage Constant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2759" t="-188421" r="-289655" b="-52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3.688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4359" t="-188421" r="-1026" b="-52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0864597"/>
                      </a:ext>
                    </a:extLst>
                  </a:tr>
                  <a:tr h="57806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Torque Constant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2759" t="-288421" r="-289655" b="-42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0.0029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4359" t="-288421" r="-1026" b="-42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1742410"/>
                      </a:ext>
                    </a:extLst>
                  </a:tr>
                  <a:tr h="77336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Armature Resistance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2759" t="-290551" r="-289655" b="-2173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1.61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4359" t="-290551" r="-1026" b="-217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1283595"/>
                      </a:ext>
                    </a:extLst>
                  </a:tr>
                  <a:tr h="77336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Armature Inductance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2759" t="-390551" r="-289655" b="-1173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0.5232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4359" t="-390551" r="-1026" b="-117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0451027"/>
                      </a:ext>
                    </a:extLst>
                  </a:tr>
                  <a:tr h="77336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Friction Coefficient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2759" t="-490551" r="-289655" b="-173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a:t>0.00297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4359" t="-490551" r="-1026" b="-17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9963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7C039F-A203-8744-A73F-B4E8167954B2}"/>
                  </a:ext>
                </a:extLst>
              </p:cNvPr>
              <p:cNvSpPr txBox="1"/>
              <p:nvPr/>
            </p:nvSpPr>
            <p:spPr>
              <a:xfrm>
                <a:off x="4518709" y="5474107"/>
                <a:ext cx="609600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4.8149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+1.582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+17.83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7C039F-A203-8744-A73F-B4E816795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709" y="5474107"/>
                <a:ext cx="6096000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BCAE3DA-B614-5FC0-4663-C7DEC626B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486" y="338512"/>
            <a:ext cx="6284068" cy="3631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9122-1989-B37E-AE9E-87C0EB701DAA}"/>
                  </a:ext>
                </a:extLst>
              </p:cNvPr>
              <p:cNvSpPr txBox="1"/>
              <p:nvPr/>
            </p:nvSpPr>
            <p:spPr>
              <a:xfrm>
                <a:off x="5845485" y="4302280"/>
                <a:ext cx="6096000" cy="727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9122-1989-B37E-AE9E-87C0EB701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485" y="4302280"/>
                <a:ext cx="6096000" cy="727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47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9BF0-E4C0-E919-0C64-8EA7DAF7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Pemodelan</a:t>
            </a:r>
            <a:r>
              <a:rPr lang="en-US" dirty="0"/>
              <a:t> </a:t>
            </a:r>
            <a:r>
              <a:rPr lang="en-US" dirty="0" err="1"/>
              <a:t>aktuator</a:t>
            </a:r>
            <a:r>
              <a:rPr lang="en-US" dirty="0"/>
              <a:t> </a:t>
            </a:r>
            <a:r>
              <a:rPr lang="en-US" i="1" dirty="0"/>
              <a:t>steering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831ABA-37C8-D555-5040-8FE904630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129" y="2388414"/>
            <a:ext cx="4516886" cy="3080055"/>
          </a:xfrm>
          <a:prstGeom prst="rect">
            <a:avLst/>
          </a:prstGeom>
        </p:spPr>
      </p:pic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BD78327C-3D86-0049-C28B-F5C872875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369314"/>
              </p:ext>
            </p:extLst>
          </p:nvPr>
        </p:nvGraphicFramePr>
        <p:xfrm>
          <a:off x="5827060" y="2313488"/>
          <a:ext cx="5637124" cy="322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591612" imgH="3460925" progId="Visio.Drawing.15">
                  <p:embed/>
                </p:oleObj>
              </mc:Choice>
              <mc:Fallback>
                <p:oleObj r:id="rId3" imgW="8591612" imgH="3460925" progId="Visio.Drawing.15">
                  <p:embed/>
                  <p:pic>
                    <p:nvPicPr>
                      <p:cNvPr id="7" name="Content Placeholder 6">
                        <a:extLst>
                          <a:ext uri="{FF2B5EF4-FFF2-40B4-BE49-F238E27FC236}">
                            <a16:creationId xmlns:a16="http://schemas.microsoft.com/office/drawing/2014/main" id="{AA640922-D43F-43BA-B231-B38CBA1D43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7060" y="2313488"/>
                        <a:ext cx="5637124" cy="32299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4427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376C-1A12-4020-9DB9-CC70C4EBAA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C4F53D2-DF69-4CC6-A91A-582288BD8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44343" y="34597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E8AA4-E7AD-A4E8-986E-6882C4597D8D}"/>
              </a:ext>
            </a:extLst>
          </p:cNvPr>
          <p:cNvSpPr txBox="1"/>
          <p:nvPr/>
        </p:nvSpPr>
        <p:spPr>
          <a:xfrm>
            <a:off x="1308847" y="33005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Pemodelan</a:t>
            </a:r>
            <a:r>
              <a:rPr lang="en-US" sz="3600" dirty="0"/>
              <a:t> </a:t>
            </a:r>
            <a:r>
              <a:rPr lang="en-US" sz="3600" dirty="0" err="1"/>
              <a:t>aktuator</a:t>
            </a:r>
            <a:r>
              <a:rPr lang="en-US" sz="3600" dirty="0"/>
              <a:t> </a:t>
            </a:r>
            <a:r>
              <a:rPr lang="en-US" sz="3600" i="1" dirty="0"/>
              <a:t>steering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44EC3-F282-2B72-1E40-5DEFE26796F5}"/>
                  </a:ext>
                </a:extLst>
              </p:cNvPr>
              <p:cNvSpPr txBox="1"/>
              <p:nvPr/>
            </p:nvSpPr>
            <p:spPr>
              <a:xfrm>
                <a:off x="6355976" y="2025517"/>
                <a:ext cx="6096000" cy="741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44EC3-F282-2B72-1E40-5DEFE2679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76" y="2025517"/>
                <a:ext cx="6096000" cy="7414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DFE65E6-7FFF-FEDE-8B62-6EA8316629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656527"/>
              </p:ext>
            </p:extLst>
          </p:nvPr>
        </p:nvGraphicFramePr>
        <p:xfrm>
          <a:off x="466164" y="1295400"/>
          <a:ext cx="6687671" cy="5047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C190E6-F06A-3803-F877-7D1AE40D82B8}"/>
                  </a:ext>
                </a:extLst>
              </p:cNvPr>
              <p:cNvSpPr txBox="1"/>
              <p:nvPr/>
            </p:nvSpPr>
            <p:spPr>
              <a:xfrm>
                <a:off x="6024284" y="5161259"/>
                <a:ext cx="6167716" cy="681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SG" sz="20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SG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0.05892</m:t>
                          </m:r>
                          <m:r>
                            <m:rPr>
                              <m:sty m:val="p"/>
                            </m:rPr>
                            <a:rPr lang="en-SG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en-SG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+0.04509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SG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SG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+0.2699</m:t>
                          </m:r>
                          <m:r>
                            <m:rPr>
                              <m:sty m:val="p"/>
                            </m:rPr>
                            <a:rPr lang="en-SG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en-SG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+0.4241</m:t>
                          </m:r>
                        </m:den>
                      </m:f>
                      <m:r>
                        <a:rPr lang="en-SG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C190E6-F06A-3803-F877-7D1AE40D8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84" y="5161259"/>
                <a:ext cx="6167716" cy="681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839624-036D-A1DF-CAAC-E3AACE4D4148}"/>
                  </a:ext>
                </a:extLst>
              </p:cNvPr>
              <p:cNvSpPr txBox="1"/>
              <p:nvPr/>
            </p:nvSpPr>
            <p:spPr>
              <a:xfrm>
                <a:off x="6284260" y="3324706"/>
                <a:ext cx="6167716" cy="43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839624-036D-A1DF-CAAC-E3AACE4D4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60" y="3324706"/>
                <a:ext cx="6167716" cy="433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08FDD3-1CEA-650B-4CC4-FE76CAF5E412}"/>
                  </a:ext>
                </a:extLst>
              </p:cNvPr>
              <p:cNvSpPr txBox="1"/>
              <p:nvPr/>
            </p:nvSpPr>
            <p:spPr>
              <a:xfrm>
                <a:off x="7404847" y="3980378"/>
                <a:ext cx="6167716" cy="450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p>
                      <m:sSup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SG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SG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+. . 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SG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SG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SG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sub>
                    </m:sSub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SG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SG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SG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08FDD3-1CEA-650B-4CC4-FE76CAF5E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847" y="3980378"/>
                <a:ext cx="6167716" cy="450764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E801F14-424D-9A88-BEE1-94B7D0ABA03D}"/>
              </a:ext>
            </a:extLst>
          </p:cNvPr>
          <p:cNvSpPr txBox="1"/>
          <p:nvPr/>
        </p:nvSpPr>
        <p:spPr>
          <a:xfrm>
            <a:off x="7404847" y="1696741"/>
            <a:ext cx="2735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Model transfer function: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1E5BF1-A91B-82FF-3F3A-9FC4E8C862CD}"/>
              </a:ext>
            </a:extLst>
          </p:cNvPr>
          <p:cNvSpPr txBox="1"/>
          <p:nvPr/>
        </p:nvSpPr>
        <p:spPr>
          <a:xfrm>
            <a:off x="7404847" y="2845799"/>
            <a:ext cx="21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sz="2000" dirty="0"/>
              <a:t>polynomial</a:t>
            </a:r>
            <a:r>
              <a:rPr lang="en-US" dirty="0"/>
              <a:t>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B9C7C8-F016-12B2-DFA6-5CA50C023CBA}"/>
              </a:ext>
            </a:extLst>
          </p:cNvPr>
          <p:cNvSpPr txBox="1"/>
          <p:nvPr/>
        </p:nvSpPr>
        <p:spPr>
          <a:xfrm>
            <a:off x="7404847" y="4596530"/>
            <a:ext cx="6786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Berdasarkan</a:t>
            </a:r>
            <a:r>
              <a:rPr lang="en-US" dirty="0"/>
              <a:t> data </a:t>
            </a:r>
            <a:r>
              <a:rPr lang="en-US" dirty="0" err="1"/>
              <a:t>pengukuran</a:t>
            </a:r>
            <a:r>
              <a:rPr lang="en-US" dirty="0"/>
              <a:t> di </a:t>
            </a:r>
            <a:r>
              <a:rPr lang="en-US" dirty="0" err="1"/>
              <a:t>peroleh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4624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26D6-F6E9-4307-A20F-915E91F3A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/>
              <a:t>Modifikasi</a:t>
            </a:r>
            <a:r>
              <a:rPr lang="en-US" b="1" u="sng" dirty="0"/>
              <a:t> </a:t>
            </a:r>
            <a:r>
              <a:rPr lang="en-US" b="1" u="sng" dirty="0" err="1"/>
              <a:t>mekanik</a:t>
            </a:r>
            <a:r>
              <a:rPr lang="en-US" b="1" u="sng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12FE6E-1CD5-4ABB-8C8D-00547C141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901825"/>
            <a:ext cx="44219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1BBF1-2C9E-43F6-ABAC-D4D240E8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1875631"/>
            <a:ext cx="5836709" cy="43775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345293-6320-4AC2-9FBA-AF71F4637965}"/>
              </a:ext>
            </a:extLst>
          </p:cNvPr>
          <p:cNvCxnSpPr>
            <a:cxnSpLocks/>
          </p:cNvCxnSpPr>
          <p:nvPr/>
        </p:nvCxnSpPr>
        <p:spPr>
          <a:xfrm>
            <a:off x="5381625" y="4064397"/>
            <a:ext cx="6191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00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51AA-5BB1-B5C0-BED4-28F35356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78647"/>
            <a:ext cx="11029616" cy="1013800"/>
          </a:xfrm>
        </p:spPr>
        <p:txBody>
          <a:bodyPr/>
          <a:lstStyle/>
          <a:p>
            <a:r>
              <a:rPr lang="en-US" dirty="0"/>
              <a:t>Self-tuning PID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9D13ED-DB05-A686-BB57-8E6C9737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70315"/>
            <a:ext cx="6925642" cy="3477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DD58DF-87A9-85ED-F0B7-68A91F1C0914}"/>
                  </a:ext>
                </a:extLst>
              </p:cNvPr>
              <p:cNvSpPr txBox="1"/>
              <p:nvPr/>
            </p:nvSpPr>
            <p:spPr>
              <a:xfrm>
                <a:off x="4899210" y="2304200"/>
                <a:ext cx="6096000" cy="1249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𝑖𝑢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𝑑𝑢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DD58DF-87A9-85ED-F0B7-68A91F1C0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10" y="2304200"/>
                <a:ext cx="6096000" cy="1249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1C1E4B-5132-11D8-CD87-9E199D7F9370}"/>
                  </a:ext>
                </a:extLst>
              </p:cNvPr>
              <p:cNvSpPr txBox="1"/>
              <p:nvPr/>
            </p:nvSpPr>
            <p:spPr>
              <a:xfrm>
                <a:off x="6203574" y="3734835"/>
                <a:ext cx="6096000" cy="758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𝑃𝐼𝐷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𝑝𝑢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𝑖𝑢</m:t>
                          </m:r>
                        </m:sub>
                      </m:sSub>
                      <m:nary>
                        <m:naryPr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sub>
                      </m:sSub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1C1E4B-5132-11D8-CD87-9E199D7F9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574" y="3734835"/>
                <a:ext cx="6096000" cy="758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343CF65-131D-16C5-A1C5-7C0950D60391}"/>
              </a:ext>
            </a:extLst>
          </p:cNvPr>
          <p:cNvSpPr txBox="1"/>
          <p:nvPr/>
        </p:nvSpPr>
        <p:spPr>
          <a:xfrm>
            <a:off x="6912193" y="1751747"/>
            <a:ext cx="1731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Persamaan</a:t>
            </a:r>
            <a:r>
              <a:rPr lang="en-US" dirty="0"/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06BEAA-0444-C664-7A64-D6CEFE60632F}"/>
                  </a:ext>
                </a:extLst>
              </p:cNvPr>
              <p:cNvSpPr txBox="1"/>
              <p:nvPr/>
            </p:nvSpPr>
            <p:spPr>
              <a:xfrm>
                <a:off x="7005919" y="4718613"/>
                <a:ext cx="6284258" cy="1124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Dimana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𝑝𝑢</m:t>
                        </m:r>
                      </m:sub>
                    </m:sSub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ilai update gain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proporsional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ilai gain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awal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proporsional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constant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).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06BEAA-0444-C664-7A64-D6CEFE606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9" y="4718613"/>
                <a:ext cx="6284258" cy="1124539"/>
              </a:xfrm>
              <a:prstGeom prst="rect">
                <a:avLst/>
              </a:prstGeom>
              <a:blipFill>
                <a:blip r:embed="rId5"/>
                <a:stretch>
                  <a:fillRect l="-1455" t="-4324"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871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FEB6-E016-6966-940E-BA84D752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2" y="-8311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Hasil dan </a:t>
            </a:r>
            <a:r>
              <a:rPr lang="en-US" sz="4000" dirty="0" err="1"/>
              <a:t>Pengujian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17B5-EE70-C16F-B4DA-FAC02F77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8" y="982942"/>
            <a:ext cx="11264153" cy="5471646"/>
          </a:xfrm>
        </p:spPr>
        <p:txBody>
          <a:bodyPr/>
          <a:lstStyle/>
          <a:p>
            <a:r>
              <a:rPr lang="en-US" dirty="0"/>
              <a:t>Hasil Inner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7E08B-1C84-ADA1-508A-20D819E2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8" y="1928983"/>
            <a:ext cx="10669986" cy="481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A8A8A-7DCB-DC03-2E9E-715666E5BDD2}"/>
              </a:ext>
            </a:extLst>
          </p:cNvPr>
          <p:cNvSpPr txBox="1"/>
          <p:nvPr/>
        </p:nvSpPr>
        <p:spPr>
          <a:xfrm>
            <a:off x="792439" y="1477508"/>
            <a:ext cx="2270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MSE = 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2.342e-07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600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1E39-90FF-4D31-809C-39276D67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55" y="417356"/>
            <a:ext cx="9601196" cy="894293"/>
          </a:xfrm>
        </p:spPr>
        <p:txBody>
          <a:bodyPr/>
          <a:lstStyle/>
          <a:p>
            <a:pPr algn="l"/>
            <a:r>
              <a:rPr lang="en-US" dirty="0"/>
              <a:t>Batasan </a:t>
            </a:r>
            <a:r>
              <a:rPr lang="en-US" dirty="0" err="1"/>
              <a:t>Masalah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291C2-B409-4659-9543-984CC77C3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555" y="2190189"/>
                <a:ext cx="9601195" cy="3876675"/>
              </a:xfrm>
            </p:spPr>
            <p:txBody>
              <a:bodyPr>
                <a:noAutofit/>
              </a:bodyPr>
              <a:lstStyle/>
              <a:p>
                <a:pPr marL="342900" marR="0" lvl="0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540385" algn="l"/>
                    <a:tab pos="457200" algn="l"/>
                  </a:tabLst>
                </a:pP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Nilai parameter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mobil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di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sesuaikan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dengan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mobil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offroad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fin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komodo</a:t>
                </a:r>
                <a:endPara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marR="0" lvl="0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540385" algn="l"/>
                    <a:tab pos="457200" algn="l"/>
                  </a:tabLst>
                </a:pP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Sudut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belok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roda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depan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kanan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dan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kiri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di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asumsikan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sama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maksimal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35°) </a:t>
                </a:r>
                <a:endPara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marR="0" lvl="0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540385" algn="l"/>
                    <a:tab pos="457200" algn="l"/>
                  </a:tabLst>
                </a:pP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gunakan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dua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variasi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kecepatan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mobil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35 – 60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𝑘𝑚</m:t>
                        </m:r>
                      </m:num>
                      <m:den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SG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dan 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35 – 80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𝑘𝑚</m:t>
                        </m:r>
                      </m:num>
                      <m:den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marR="0" lvl="0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540385" algn="l"/>
                    <a:tab pos="457200" algn="l"/>
                  </a:tabLst>
                </a:pP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Pengujian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di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lakukan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pada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lintasan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yang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telah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di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tentukan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marR="0" lvl="0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540385" algn="l"/>
                    <a:tab pos="457200" algn="l"/>
                  </a:tabLst>
                </a:pP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Tidak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memperhitungkan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noise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pengukuran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dan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gangguan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sistem</a:t>
                </a:r>
                <a:endPara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marR="0" lvl="0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540385" algn="l"/>
                    <a:tab pos="457200" algn="l"/>
                  </a:tabLst>
                </a:pP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Maksimal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deviasi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lateral 0.5 m dan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deviasi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SG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sudut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yaw (</a:t>
                </a:r>
                <a:r>
                  <a:rPr lang="en-SG" sz="2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relative yaw angle</a:t>
                </a:r>
                <a:r>
                  <a:rPr lang="en-SG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0.1 rad</a:t>
                </a:r>
                <a:endPara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291C2-B409-4659-9543-984CC77C3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555" y="2190189"/>
                <a:ext cx="9601195" cy="3876675"/>
              </a:xfrm>
              <a:blipFill>
                <a:blip r:embed="rId2"/>
                <a:stretch>
                  <a:fillRect l="-698" t="-4403" r="-4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577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7C79-9FE0-D051-B248-8088A5C5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Hasil dan </a:t>
            </a:r>
            <a:r>
              <a:rPr lang="en-US" sz="4400" dirty="0" err="1"/>
              <a:t>Pengujian</a:t>
            </a:r>
            <a:r>
              <a:rPr lang="en-US" sz="44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7FF81-E19C-0B49-E93C-4D4FCE99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331"/>
            <a:ext cx="10515600" cy="4351338"/>
          </a:xfrm>
        </p:spPr>
        <p:txBody>
          <a:bodyPr/>
          <a:lstStyle/>
          <a:p>
            <a:r>
              <a:rPr lang="en-US" dirty="0"/>
              <a:t>Hasil Inner Loop</a:t>
            </a:r>
          </a:p>
          <a:p>
            <a:pPr marL="0" indent="0">
              <a:buNone/>
            </a:pPr>
            <a:r>
              <a:rPr lang="en-US" sz="2400" dirty="0"/>
              <a:t>MSE = </a:t>
            </a:r>
            <a:r>
              <a:rPr lang="en-S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1.752e-08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E4262-8AE9-5630-9757-CE433C214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96" y="2273301"/>
            <a:ext cx="9458680" cy="43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73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EBF9-5949-1D3D-50E5-9C3B448C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30"/>
            <a:ext cx="10515600" cy="647887"/>
          </a:xfrm>
        </p:spPr>
        <p:txBody>
          <a:bodyPr>
            <a:normAutofit/>
          </a:bodyPr>
          <a:lstStyle/>
          <a:p>
            <a:r>
              <a:rPr lang="en-US" sz="3200" dirty="0"/>
              <a:t>Hasil dan </a:t>
            </a:r>
            <a:r>
              <a:rPr lang="en-US" sz="3200" dirty="0" err="1"/>
              <a:t>Pengujian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BDCBA-ADC3-2526-7FDF-FB2BCE04B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3094" y="61775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Single Lane Change V= 10-18 m/s Np=20 Nc=2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2A080-01DA-8B7A-D222-F64F5DD4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9" y="3652542"/>
            <a:ext cx="6001870" cy="3170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F4DE7-AECA-92E9-1C69-1C093B7D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4" y="1115881"/>
            <a:ext cx="5824115" cy="31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5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7AD2-B3A8-C1AB-4C89-C0EDE5279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156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Single Lane Change V= 10-18 m/s Np=20 Nc=2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3ABA03-D266-9DDF-BA4C-E0C4FAB1DE53}"/>
              </a:ext>
            </a:extLst>
          </p:cNvPr>
          <p:cNvSpPr txBox="1">
            <a:spLocks/>
          </p:cNvSpPr>
          <p:nvPr/>
        </p:nvSpPr>
        <p:spPr>
          <a:xfrm>
            <a:off x="125326" y="0"/>
            <a:ext cx="10515600" cy="64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Hasil dan </a:t>
            </a:r>
            <a:r>
              <a:rPr lang="en-US" sz="3200" dirty="0" err="1"/>
              <a:t>Pengujian</a:t>
            </a:r>
            <a:r>
              <a:rPr lang="en-US" sz="32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84B590-8D10-A5B6-4398-C8318336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6" y="985491"/>
            <a:ext cx="5776608" cy="30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BD7880-9AEA-165D-FE9F-2714AAF0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260" y="3558988"/>
            <a:ext cx="6164740" cy="321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7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E8CE-643C-DA9C-BE27-53864DDE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94" y="9682"/>
            <a:ext cx="10515600" cy="656851"/>
          </a:xfrm>
        </p:spPr>
        <p:txBody>
          <a:bodyPr>
            <a:normAutofit/>
          </a:bodyPr>
          <a:lstStyle/>
          <a:p>
            <a:r>
              <a:rPr lang="en-US" sz="2800" dirty="0"/>
              <a:t>Hasil dan </a:t>
            </a:r>
            <a:r>
              <a:rPr lang="en-US" sz="2800" dirty="0" err="1"/>
              <a:t>Pengujian</a:t>
            </a:r>
            <a:r>
              <a:rPr lang="en-US" sz="28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622D9-CB7C-F688-A837-DC055B13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374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Single Lane Change V= 10-25 m/s Np=20 Nc=2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2331A-79DD-3BB0-A4C6-5F20B84E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992" y="3410004"/>
            <a:ext cx="6343008" cy="3438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630E82-DC34-9B7B-F87E-46CEA49C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6" y="1120589"/>
            <a:ext cx="5723694" cy="30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0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B8D1-12B5-45B4-5D20-B2466A9E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6" y="31386"/>
            <a:ext cx="10515600" cy="665816"/>
          </a:xfrm>
        </p:spPr>
        <p:txBody>
          <a:bodyPr>
            <a:normAutofit/>
          </a:bodyPr>
          <a:lstStyle/>
          <a:p>
            <a:r>
              <a:rPr lang="en-US" sz="3200" dirty="0"/>
              <a:t>Hasil dan </a:t>
            </a:r>
            <a:r>
              <a:rPr lang="en-US" sz="3200" dirty="0" err="1"/>
              <a:t>Pengujian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B12D5-A6CB-520F-BBD0-436D415A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64" y="533807"/>
            <a:ext cx="10515600" cy="4957763"/>
          </a:xfrm>
        </p:spPr>
        <p:txBody>
          <a:bodyPr/>
          <a:lstStyle/>
          <a:p>
            <a:r>
              <a:rPr lang="en-US" sz="2400" dirty="0"/>
              <a:t>Single Lane Change V= 10-18 m/s Np=20 Nc=2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7AE9C-58EB-11BF-1EC3-9E384577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440"/>
            <a:ext cx="5982636" cy="3154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7CCE2-637A-E824-3154-35629E77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83510"/>
            <a:ext cx="5951206" cy="30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89C9-5886-DAA4-F114-D57421DA7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Hasil dan </a:t>
            </a:r>
            <a:r>
              <a:rPr lang="en-US" sz="4400" dirty="0" err="1"/>
              <a:t>Pengujian</a:t>
            </a:r>
            <a:r>
              <a:rPr lang="en-US" sz="44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0E527-ABD2-C430-32A5-60AFA07EC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5082"/>
            <a:ext cx="10515600" cy="5181881"/>
          </a:xfrm>
        </p:spPr>
        <p:txBody>
          <a:bodyPr/>
          <a:lstStyle/>
          <a:p>
            <a:r>
              <a:rPr lang="en-US" sz="2800" dirty="0"/>
              <a:t>Single Lane Change V= 10-18 m/s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dirty="0"/>
          </a:p>
          <a:p>
            <a:endParaRPr lang="en-US" sz="2800" dirty="0"/>
          </a:p>
          <a:p>
            <a:endParaRPr lang="en-US" dirty="0"/>
          </a:p>
          <a:p>
            <a:r>
              <a:rPr lang="en-US" sz="2800" dirty="0"/>
              <a:t>Single Lane Change V= 10-25 m/s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2091A3-B064-534D-6E87-9E9A412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6925"/>
              </p:ext>
            </p:extLst>
          </p:nvPr>
        </p:nvGraphicFramePr>
        <p:xfrm>
          <a:off x="1370385" y="1625038"/>
          <a:ext cx="8230815" cy="2131176"/>
        </p:xfrm>
        <a:graphic>
          <a:graphicData uri="http://schemas.openxmlformats.org/drawingml/2006/table">
            <a:tbl>
              <a:tblPr firstRow="1" firstCol="1" bandRow="1"/>
              <a:tblGrid>
                <a:gridCol w="2197892">
                  <a:extLst>
                    <a:ext uri="{9D8B030D-6E8A-4147-A177-3AD203B41FA5}">
                      <a16:colId xmlns:a16="http://schemas.microsoft.com/office/drawing/2014/main" val="2392280316"/>
                    </a:ext>
                  </a:extLst>
                </a:gridCol>
                <a:gridCol w="2910756">
                  <a:extLst>
                    <a:ext uri="{9D8B030D-6E8A-4147-A177-3AD203B41FA5}">
                      <a16:colId xmlns:a16="http://schemas.microsoft.com/office/drawing/2014/main" val="85882800"/>
                    </a:ext>
                  </a:extLst>
                </a:gridCol>
                <a:gridCol w="3122167">
                  <a:extLst>
                    <a:ext uri="{9D8B030D-6E8A-4147-A177-3AD203B41FA5}">
                      <a16:colId xmlns:a16="http://schemas.microsoft.com/office/drawing/2014/main" val="2924583315"/>
                    </a:ext>
                  </a:extLst>
                </a:gridCol>
              </a:tblGrid>
              <a:tr h="5327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Parameter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Deviasi lateral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Deviasi Yaw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846705"/>
                  </a:ext>
                </a:extLst>
              </a:tr>
              <a:tr h="53279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Nc= 2 Np=10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0.3 meter-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0.02 rad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507160"/>
                  </a:ext>
                </a:extLst>
              </a:tr>
              <a:tr h="53279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Nc= 2 Np=20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 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0.07 rad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304377"/>
                  </a:ext>
                </a:extLst>
              </a:tr>
              <a:tr h="53279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Nc= 2 Np=40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 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0.1 rad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265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A1896B-70B9-D6B4-79F4-B772B8C3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342309"/>
              </p:ext>
            </p:extLst>
          </p:nvPr>
        </p:nvGraphicFramePr>
        <p:xfrm>
          <a:off x="1370384" y="4577554"/>
          <a:ext cx="8230816" cy="1796352"/>
        </p:xfrm>
        <a:graphic>
          <a:graphicData uri="http://schemas.openxmlformats.org/drawingml/2006/table">
            <a:tbl>
              <a:tblPr firstRow="1" firstCol="1" bandRow="1"/>
              <a:tblGrid>
                <a:gridCol w="2197892">
                  <a:extLst>
                    <a:ext uri="{9D8B030D-6E8A-4147-A177-3AD203B41FA5}">
                      <a16:colId xmlns:a16="http://schemas.microsoft.com/office/drawing/2014/main" val="1937552330"/>
                    </a:ext>
                  </a:extLst>
                </a:gridCol>
                <a:gridCol w="2910757">
                  <a:extLst>
                    <a:ext uri="{9D8B030D-6E8A-4147-A177-3AD203B41FA5}">
                      <a16:colId xmlns:a16="http://schemas.microsoft.com/office/drawing/2014/main" val="1333521472"/>
                    </a:ext>
                  </a:extLst>
                </a:gridCol>
                <a:gridCol w="3122167">
                  <a:extLst>
                    <a:ext uri="{9D8B030D-6E8A-4147-A177-3AD203B41FA5}">
                      <a16:colId xmlns:a16="http://schemas.microsoft.com/office/drawing/2014/main" val="4094724949"/>
                    </a:ext>
                  </a:extLst>
                </a:gridCol>
              </a:tblGrid>
              <a:tr h="59878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Parameter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Deviasi lateral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Deviasi Yaw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2306"/>
                  </a:ext>
                </a:extLst>
              </a:tr>
              <a:tr h="59878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Nc= 2 Np=10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 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0.07 rad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695215"/>
                  </a:ext>
                </a:extLst>
              </a:tr>
              <a:tr h="59878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Nc= 2 Np=20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0.7 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0.13 rad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464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96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835-82C1-A940-6226-49C4E672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6" y="127826"/>
            <a:ext cx="10515600" cy="486522"/>
          </a:xfrm>
        </p:spPr>
        <p:txBody>
          <a:bodyPr>
            <a:noAutofit/>
          </a:bodyPr>
          <a:lstStyle/>
          <a:p>
            <a:r>
              <a:rPr lang="en-US" sz="3200" dirty="0"/>
              <a:t>Hasil dan </a:t>
            </a:r>
            <a:r>
              <a:rPr lang="en-US" sz="3200" dirty="0" err="1"/>
              <a:t>Pengujian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B2B50-6477-016B-642A-428E02BB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36" y="614348"/>
            <a:ext cx="10515600" cy="5199810"/>
          </a:xfrm>
        </p:spPr>
        <p:txBody>
          <a:bodyPr/>
          <a:lstStyle/>
          <a:p>
            <a:r>
              <a:rPr lang="en-US" sz="2000" dirty="0"/>
              <a:t>Double Lane Change V= 10-18 m/s Np=20 Nc=2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2B3A6-64A8-F7F0-CB17-9B22FD3E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107" y="3429000"/>
            <a:ext cx="6274124" cy="3301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53355-A0E9-287B-3D67-6497BB0C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0870"/>
            <a:ext cx="5667636" cy="30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71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5EF6-5939-EB87-7E16-B10566E7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6522"/>
          </a:xfrm>
        </p:spPr>
        <p:txBody>
          <a:bodyPr>
            <a:noAutofit/>
          </a:bodyPr>
          <a:lstStyle/>
          <a:p>
            <a:r>
              <a:rPr lang="en-US" sz="3200" dirty="0"/>
              <a:t>Hasil dan </a:t>
            </a:r>
            <a:r>
              <a:rPr lang="en-US" sz="3200" dirty="0" err="1"/>
              <a:t>Pengujian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7D87B-F75F-6B4E-B3FA-D8D72F05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1294"/>
            <a:ext cx="10515600" cy="5235669"/>
          </a:xfrm>
        </p:spPr>
        <p:txBody>
          <a:bodyPr/>
          <a:lstStyle/>
          <a:p>
            <a:r>
              <a:rPr lang="en-US" sz="2000" dirty="0"/>
              <a:t>Double Lane Change V= 10-18 m/s Np=20 Nc=2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AAC67-8D29-C64E-1B0B-637A0304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326776"/>
            <a:ext cx="5812729" cy="3039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102FD6-B79A-E638-02D4-8B580529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65" y="3818479"/>
            <a:ext cx="5889519" cy="30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75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E8DC2-D09E-2DCA-1EA4-672DE557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/>
          </a:bodyPr>
          <a:lstStyle/>
          <a:p>
            <a:r>
              <a:rPr lang="en-US" sz="3200" dirty="0"/>
              <a:t>Hasil dan </a:t>
            </a:r>
            <a:r>
              <a:rPr lang="en-US" sz="3200" dirty="0" err="1"/>
              <a:t>Pengujian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B2CD2-B57B-8205-65C1-860894F5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7154"/>
            <a:ext cx="10515600" cy="5199809"/>
          </a:xfrm>
        </p:spPr>
        <p:txBody>
          <a:bodyPr>
            <a:normAutofit/>
          </a:bodyPr>
          <a:lstStyle/>
          <a:p>
            <a:r>
              <a:rPr lang="en-US" sz="2000" dirty="0"/>
              <a:t>Double Lane Change V= 10-25 m/s Np=20 Nc=2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9EE0D-3690-D849-EB35-7B6A750F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71" y="3751320"/>
            <a:ext cx="5809129" cy="3106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9A463-90B2-BBAE-E9B9-5BF15DE9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8" y="1458409"/>
            <a:ext cx="6318626" cy="329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71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B0B5-D998-ECC1-7D50-9ABD5174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7887"/>
          </a:xfrm>
        </p:spPr>
        <p:txBody>
          <a:bodyPr>
            <a:normAutofit/>
          </a:bodyPr>
          <a:lstStyle/>
          <a:p>
            <a:r>
              <a:rPr lang="en-US" sz="2400" dirty="0"/>
              <a:t>Hasil dan </a:t>
            </a:r>
            <a:r>
              <a:rPr lang="en-US" sz="2400" dirty="0" err="1"/>
              <a:t>Pengujian</a:t>
            </a:r>
            <a:r>
              <a:rPr lang="en-US" sz="24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A038-B906-9EB1-4EFB-16BEEB719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3012"/>
            <a:ext cx="10515600" cy="5163951"/>
          </a:xfrm>
        </p:spPr>
        <p:txBody>
          <a:bodyPr/>
          <a:lstStyle/>
          <a:p>
            <a:r>
              <a:rPr lang="en-US" sz="2000" dirty="0"/>
              <a:t>Double Lane Change V= 10-25 m/s Np=20 Nc=2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28462-5A95-B70E-AF0B-C1D6B040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397154"/>
            <a:ext cx="5853953" cy="3082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8D663-7286-C18A-6582-B66AE38AD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83" y="3544426"/>
            <a:ext cx="6257417" cy="32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1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1429-D64E-40FC-88F8-5E79FA14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err="1"/>
              <a:t>Kontribusi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24BD-FF05-4E00-B175-1B136B973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Kontribusi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membangun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kendali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multivariable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yaitu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kecepatan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SG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steering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kendaraan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otonom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jenis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offroad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agar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meminimalisasi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kesalahan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lateral dan longitudinal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antara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mobil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jalur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referensi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mobil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bermanuver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SG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68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BE843-BBB8-A337-567B-287C2F988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518"/>
            <a:ext cx="10995212" cy="5719482"/>
          </a:xfrm>
        </p:spPr>
        <p:txBody>
          <a:bodyPr/>
          <a:lstStyle/>
          <a:p>
            <a:r>
              <a:rPr lang="en-US" dirty="0"/>
              <a:t>Double</a:t>
            </a:r>
            <a:r>
              <a:rPr lang="en-US" sz="2800" dirty="0"/>
              <a:t> Lane Change V= 10-18 m/s</a:t>
            </a:r>
          </a:p>
          <a:p>
            <a:endParaRPr lang="en-US" dirty="0"/>
          </a:p>
          <a:p>
            <a:endParaRPr lang="en-US" sz="2800" dirty="0"/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dirty="0"/>
              <a:t>Double</a:t>
            </a:r>
            <a:r>
              <a:rPr lang="en-US" sz="2800" dirty="0"/>
              <a:t> Lane Change V= 10-25 m/s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C1B1C1-391F-410C-FFF3-3B4ED134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3393"/>
          </a:xfrm>
        </p:spPr>
        <p:txBody>
          <a:bodyPr>
            <a:normAutofit/>
          </a:bodyPr>
          <a:lstStyle/>
          <a:p>
            <a:r>
              <a:rPr lang="en-US" sz="4400" dirty="0"/>
              <a:t>Hasil dan </a:t>
            </a:r>
            <a:r>
              <a:rPr lang="en-US" sz="4400" dirty="0" err="1"/>
              <a:t>Pengujian</a:t>
            </a:r>
            <a:r>
              <a:rPr lang="en-US" sz="4400" dirty="0"/>
              <a:t>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54EF99-EF66-45A1-FA5C-A7C2F6EBB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06863"/>
              </p:ext>
            </p:extLst>
          </p:nvPr>
        </p:nvGraphicFramePr>
        <p:xfrm>
          <a:off x="1388314" y="4824872"/>
          <a:ext cx="7164015" cy="1497675"/>
        </p:xfrm>
        <a:graphic>
          <a:graphicData uri="http://schemas.openxmlformats.org/drawingml/2006/table">
            <a:tbl>
              <a:tblPr firstRow="1" firstCol="1" bandRow="1"/>
              <a:tblGrid>
                <a:gridCol w="1913022">
                  <a:extLst>
                    <a:ext uri="{9D8B030D-6E8A-4147-A177-3AD203B41FA5}">
                      <a16:colId xmlns:a16="http://schemas.microsoft.com/office/drawing/2014/main" val="3240944075"/>
                    </a:ext>
                  </a:extLst>
                </a:gridCol>
                <a:gridCol w="2533492">
                  <a:extLst>
                    <a:ext uri="{9D8B030D-6E8A-4147-A177-3AD203B41FA5}">
                      <a16:colId xmlns:a16="http://schemas.microsoft.com/office/drawing/2014/main" val="4212062603"/>
                    </a:ext>
                  </a:extLst>
                </a:gridCol>
                <a:gridCol w="2717501">
                  <a:extLst>
                    <a:ext uri="{9D8B030D-6E8A-4147-A177-3AD203B41FA5}">
                      <a16:colId xmlns:a16="http://schemas.microsoft.com/office/drawing/2014/main" val="323104660"/>
                    </a:ext>
                  </a:extLst>
                </a:gridCol>
              </a:tblGrid>
              <a:tr h="49922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Parameter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Deviasi lateral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Deviasi Yaw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159273"/>
                  </a:ext>
                </a:extLst>
              </a:tr>
              <a:tr h="49922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Nc= 2 Np=10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0.25 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0.05 rad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949512"/>
                  </a:ext>
                </a:extLst>
              </a:tr>
              <a:tr h="49922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Nc= 2 Np=20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0.6 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0.08 rad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32665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7A5A414-5C7E-5FCF-1760-AF11EB84E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315399"/>
              </p:ext>
            </p:extLst>
          </p:nvPr>
        </p:nvGraphicFramePr>
        <p:xfrm>
          <a:off x="1388315" y="1685365"/>
          <a:ext cx="7164014" cy="2440193"/>
        </p:xfrm>
        <a:graphic>
          <a:graphicData uri="http://schemas.openxmlformats.org/drawingml/2006/table">
            <a:tbl>
              <a:tblPr firstRow="1" firstCol="1" bandRow="1"/>
              <a:tblGrid>
                <a:gridCol w="1913022">
                  <a:extLst>
                    <a:ext uri="{9D8B030D-6E8A-4147-A177-3AD203B41FA5}">
                      <a16:colId xmlns:a16="http://schemas.microsoft.com/office/drawing/2014/main" val="1917043213"/>
                    </a:ext>
                  </a:extLst>
                </a:gridCol>
                <a:gridCol w="2533491">
                  <a:extLst>
                    <a:ext uri="{9D8B030D-6E8A-4147-A177-3AD203B41FA5}">
                      <a16:colId xmlns:a16="http://schemas.microsoft.com/office/drawing/2014/main" val="1358707889"/>
                    </a:ext>
                  </a:extLst>
                </a:gridCol>
                <a:gridCol w="2717501">
                  <a:extLst>
                    <a:ext uri="{9D8B030D-6E8A-4147-A177-3AD203B41FA5}">
                      <a16:colId xmlns:a16="http://schemas.microsoft.com/office/drawing/2014/main" val="912609471"/>
                    </a:ext>
                  </a:extLst>
                </a:gridCol>
              </a:tblGrid>
              <a:tr h="51101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Parameter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Deviasi lateral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Deviasi Yaw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156659"/>
                  </a:ext>
                </a:extLst>
              </a:tr>
              <a:tr h="64305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Nc= 2 Np=10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0.25 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0.015 rad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390355"/>
                  </a:ext>
                </a:extLst>
              </a:tr>
              <a:tr h="64305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Nc= 2 Np=20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0.3 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0.04 rad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823650"/>
                  </a:ext>
                </a:extLst>
              </a:tr>
              <a:tr h="64305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Nc= 2 Np=40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 meter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0.08 rad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8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618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DE0C-927E-10C5-8735-77DFAFB4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Hasil dan </a:t>
            </a:r>
            <a:r>
              <a:rPr lang="en-US" sz="4400" dirty="0" err="1"/>
              <a:t>Pengujian</a:t>
            </a:r>
            <a:r>
              <a:rPr lang="en-US" sz="44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9140-94AD-8AD8-A819-FACB34E57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5082"/>
            <a:ext cx="10515600" cy="5181881"/>
          </a:xfrm>
        </p:spPr>
        <p:txBody>
          <a:bodyPr/>
          <a:lstStyle/>
          <a:p>
            <a:r>
              <a:rPr lang="en-US" sz="2800" dirty="0"/>
              <a:t>Single Lane Change V= 10-25 m/s Np=10 Nc=2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88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34B9-5ADE-4A3B-9164-DC54A9B2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476250"/>
          </a:xfrm>
        </p:spPr>
        <p:txBody>
          <a:bodyPr>
            <a:noAutofit/>
          </a:bodyPr>
          <a:lstStyle/>
          <a:p>
            <a:r>
              <a:rPr lang="en-US" sz="3200" dirty="0"/>
              <a:t>Daftar 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B7C4-CCAC-4EFE-9883-B8251E890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025"/>
            <a:ext cx="10515600" cy="6657976"/>
          </a:xfrm>
        </p:spPr>
        <p:txBody>
          <a:bodyPr>
            <a:no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[1]	Attia Rachid.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Orjuela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Rodolfo. Basse Michel. 2012. “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Coupled longitudinal and lateral control strategy improving lateral stability for autonomous vehicle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”. Canada. American Control Conference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[2]   Sun.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Chuanyang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Zhang. Xin, Y, Xi.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Lihe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Tian. Ying. 2018.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“Design of a Path-Tracking Steering Controller for Autonomous Vehicles”.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China. Energies-MDPI.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[3]	F. Lin, Y.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zhang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Y.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ZhauG.Ying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H. Zhang, K, Wang. 2019.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“Trajectory Tracking of Autonomous Vehicle with the Fusion of DYC and Longitudinal–Lateral Control”.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College of Energy and Power Engineering, Nanjing University. Chinese Journal of Mechanical Engineering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[4]	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Zhiwei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He.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Linzhen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Yuan,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Nie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Chi. Yin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Zhishuai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Huang Song, 2020.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“A Two-Layer Controller for Lateral Path Tracking Control of Autonomous Vehicles”.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Wuhan University of Technology, Wuhan. Sensors. 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[5]	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Wenfeng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 a.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Zhengchao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Xie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Jing Zhao, and Pak Kin Wong, 2020.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SG" sz="11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Analyzing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 influence of automatic steering system on the trajectory tracking accuracy of intelligent vehicle</a:t>
            </a:r>
            <a:r>
              <a:rPr lang="en-US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Mechanical Systems and Signal Processing .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[6] 	</a:t>
            </a:r>
            <a:r>
              <a:rPr lang="en-ID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Zhang,Whei</a:t>
            </a:r>
            <a:r>
              <a:rPr lang="en-ID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2018. "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robust lateral tracking control strategy for autonomous driving vehicles</a:t>
            </a:r>
            <a:r>
              <a:rPr lang="en-ID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",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Mechanical Systems and Signal Processing</a:t>
            </a:r>
            <a:r>
              <a:rPr lang="en-ID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[7] 	</a:t>
            </a:r>
            <a:r>
              <a:rPr lang="en-ID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Wang, B. Liu, X. Ping and Q. An, 2019, "," in IEEE Access, vol. 7, pp. 161064-161073.</a:t>
            </a:r>
            <a:r>
              <a:rPr lang="en-ID" sz="1100" i="1" dirty="0">
                <a:latin typeface="Times New Roman" panose="02020603050405020304" pitchFamily="18" charset="0"/>
                <a:ea typeface="Calibri" panose="020F0502020204030204" pitchFamily="34" charset="0"/>
              </a:rPr>
              <a:t> Path Tracking Control for Autonomous Vehicles Based on an Improved MPC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[8]	Pal,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Saibal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Rai, C &amp; Singh, Amrit Pal &amp; Asst,  2012, ”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Comparative Study of Firefly Algorithm and Particle Swarm Optimization for Noisy Non- Linear Optimization Problems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India, International Journal of Intelligent Systems and Applications. 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[9]	Govender,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Vivar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Miller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Steffan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2016.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Modelling and Position Control of an Electric Power Steering System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International Federation of Automatic Control). 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[10]	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Klauer,Christian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Scwabe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Manuel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2020.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Path Tracking Control for Urban Autonomous Driving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International Federation of Automatic Control). 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[11]	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Xiangyu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Wang, Wei Wang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Adaptive Control of DC Motor Servo System with Application to Vehicle Active Steering"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Asme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Transcaction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on Mechatronic-IEEE.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[12]	Han, Gaining. Hu,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Weiping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2016.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Lateral Tracking Control for the Intelligent Vehicle Based on Adaptive PID Neural Network"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International Federation of Automatic Control). 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[13]	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Anshori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Izza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Robandi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Imam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2021.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Transfer Function </a:t>
            </a:r>
            <a:r>
              <a:rPr lang="en-SG" sz="11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Modeling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Optimization Speed Response of BLDC Motor e-bike using </a:t>
            </a:r>
            <a:r>
              <a:rPr lang="en-SG" sz="11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Intellegent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Control "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 of Engineering Science and Technology.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[14]	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Grüne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Lars. 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Pannek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Jürgen. 2016.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Nonlinear Model Predictive Control Theory and Algorithms " 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Communications and Control Engineering.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[15]	</a:t>
            </a:r>
            <a:r>
              <a:rPr lang="en-SG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Tavernine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D. Metzler, M. 2019.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Explicit Nonlinear Model Predictive Control for Electric Vehicle Traction Control"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Control System Technology. 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[16]	Zhang, S.  D. Wang, Y. 2015.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SG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Study of Electric Power Steering System"</a:t>
            </a:r>
            <a:r>
              <a:rPr lang="en-SG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Control System Technology. International Conference on Computer Science and Intelligent Communication.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612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48B2-1C2E-48AD-93F6-11005EAB1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err="1"/>
              <a:t>Terimakasih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8301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ACD0A2-6F36-43E2-B2E3-FDF6FF3BA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490" y="85725"/>
            <a:ext cx="8102545" cy="641984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50B79DB-9FB2-4959-8846-1D5A2BE1B724}"/>
              </a:ext>
            </a:extLst>
          </p:cNvPr>
          <p:cNvSpPr/>
          <p:nvPr/>
        </p:nvSpPr>
        <p:spPr>
          <a:xfrm>
            <a:off x="7762875" y="228600"/>
            <a:ext cx="1943100" cy="301942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3250-3D58-4DAD-94C5-7851AE747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077" y="514007"/>
            <a:ext cx="3719007" cy="139523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Kajian Pustaka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B70A-4AC3-4080-B589-E694D5B0C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973" y="1909241"/>
            <a:ext cx="8904051" cy="3997828"/>
          </a:xfrm>
        </p:spPr>
        <p:txBody>
          <a:bodyPr>
            <a:noAutofit/>
          </a:bodyPr>
          <a:lstStyle/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Judul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US" sz="2600" dirty="0"/>
              <a:t>A Two-Layer Controller for Lateral Path 					           Tracking Control of Autonomous Vehicles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Penulis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600" dirty="0" err="1"/>
              <a:t>Zhiwei</a:t>
            </a:r>
            <a:r>
              <a:rPr lang="en-US" sz="2600" dirty="0"/>
              <a:t> He , </a:t>
            </a:r>
            <a:r>
              <a:rPr lang="en-US" sz="2600" dirty="0" err="1"/>
              <a:t>Linzhen</a:t>
            </a:r>
            <a:r>
              <a:rPr lang="en-US" sz="2600" dirty="0"/>
              <a:t> </a:t>
            </a:r>
            <a:r>
              <a:rPr lang="en-US" sz="2600" dirty="0" err="1"/>
              <a:t>Nie</a:t>
            </a:r>
            <a:r>
              <a:rPr lang="en-US" sz="2600" dirty="0"/>
              <a:t> , </a:t>
            </a:r>
            <a:r>
              <a:rPr lang="en-US" sz="2600" dirty="0" err="1"/>
              <a:t>Zhishuai</a:t>
            </a:r>
            <a:r>
              <a:rPr lang="en-US" sz="2600" dirty="0"/>
              <a:t> Yin ,dan  	      	        			Song Huang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Penerbit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/>
              <a:t>School of Automotive Engineering, Wuhan   	     	       			University of Technology.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SensorsMDPI.2020  	</a:t>
            </a:r>
          </a:p>
        </p:txBody>
      </p:sp>
    </p:spTree>
    <p:extLst>
      <p:ext uri="{BB962C8B-B14F-4D97-AF65-F5344CB8AC3E}">
        <p14:creationId xmlns:p14="http://schemas.microsoft.com/office/powerpoint/2010/main" val="232334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BD96-13CC-46F0-A878-63475A6B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28141"/>
            <a:ext cx="10058400" cy="1108186"/>
          </a:xfrm>
        </p:spPr>
        <p:txBody>
          <a:bodyPr/>
          <a:lstStyle/>
          <a:p>
            <a:r>
              <a:rPr lang="en-US" b="1" u="sng" dirty="0" err="1"/>
              <a:t>Ringkasan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FD4EC-7B90-4DBB-B17A-99F0731C0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6218"/>
            <a:ext cx="10058400" cy="3772875"/>
          </a:xfrm>
        </p:spPr>
        <p:txBody>
          <a:bodyPr>
            <a:normAutofit/>
          </a:bodyPr>
          <a:lstStyle/>
          <a:p>
            <a:pPr marL="361950" indent="-3619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lapis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kendali</a:t>
            </a:r>
            <a:r>
              <a:rPr lang="en-US" sz="2400" dirty="0"/>
              <a:t> (</a:t>
            </a:r>
            <a:r>
              <a:rPr lang="en-US" sz="2400" dirty="0" err="1"/>
              <a:t>pengendali</a:t>
            </a:r>
            <a:r>
              <a:rPr lang="en-US" sz="2400" dirty="0"/>
              <a:t> </a:t>
            </a:r>
            <a:r>
              <a:rPr lang="en-US" sz="2400" dirty="0" err="1"/>
              <a:t>lapisan</a:t>
            </a:r>
            <a:r>
              <a:rPr lang="en-US" sz="2400" dirty="0"/>
              <a:t> </a:t>
            </a:r>
            <a:r>
              <a:rPr lang="en-US" sz="2400" dirty="0" err="1"/>
              <a:t>atas</a:t>
            </a:r>
            <a:r>
              <a:rPr lang="en-US" sz="2400" dirty="0"/>
              <a:t> dan </a:t>
            </a:r>
            <a:r>
              <a:rPr lang="en-US" sz="2400" dirty="0" err="1"/>
              <a:t>bawah</a:t>
            </a:r>
            <a:r>
              <a:rPr lang="en-US" sz="2400" dirty="0"/>
              <a:t>)</a:t>
            </a:r>
          </a:p>
          <a:p>
            <a:pPr marL="361950" indent="-3619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2400" dirty="0" err="1"/>
              <a:t>Pengendali</a:t>
            </a:r>
            <a:r>
              <a:rPr lang="en-US" sz="2400" dirty="0"/>
              <a:t> </a:t>
            </a:r>
            <a:r>
              <a:rPr lang="en-US" sz="2400" dirty="0" err="1"/>
              <a:t>lapisan</a:t>
            </a:r>
            <a:r>
              <a:rPr lang="en-US" sz="2400" dirty="0"/>
              <a:t> </a:t>
            </a:r>
            <a:r>
              <a:rPr lang="en-US" sz="2400" dirty="0" err="1"/>
              <a:t>atas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menghitung</a:t>
            </a:r>
            <a:r>
              <a:rPr lang="en-US" sz="2400" dirty="0"/>
              <a:t> </a:t>
            </a:r>
            <a:r>
              <a:rPr lang="en-US" sz="2400" dirty="0" err="1"/>
              <a:t>sudut</a:t>
            </a:r>
            <a:r>
              <a:rPr lang="en-US" sz="2400" dirty="0"/>
              <a:t> steering yang </a:t>
            </a:r>
            <a:r>
              <a:rPr lang="en-US" sz="2400" dirty="0" err="1"/>
              <a:t>harus</a:t>
            </a:r>
            <a:r>
              <a:rPr lang="en-US" sz="2400" dirty="0"/>
              <a:t> di </a:t>
            </a:r>
            <a:r>
              <a:rPr lang="en-US" sz="2400" dirty="0" err="1"/>
              <a:t>capai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LTVMPC</a:t>
            </a:r>
          </a:p>
          <a:p>
            <a:pPr marL="361950" indent="-3619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2400" dirty="0" err="1"/>
              <a:t>Pengendali</a:t>
            </a:r>
            <a:r>
              <a:rPr lang="en-US" sz="2400" dirty="0"/>
              <a:t> </a:t>
            </a:r>
            <a:r>
              <a:rPr lang="en-US" sz="2400" dirty="0" err="1"/>
              <a:t>lapisan</a:t>
            </a:r>
            <a:r>
              <a:rPr lang="en-US" sz="2400" dirty="0"/>
              <a:t> </a:t>
            </a:r>
            <a:r>
              <a:rPr lang="en-US" sz="2400" dirty="0" err="1"/>
              <a:t>bawah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pengendalian</a:t>
            </a:r>
            <a:r>
              <a:rPr lang="en-US" sz="2400" dirty="0"/>
              <a:t> motor steering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RBFNN-PID</a:t>
            </a:r>
          </a:p>
          <a:p>
            <a:pPr marL="361950" indent="-3619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Sifat Nonlinear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kemudi</a:t>
            </a:r>
            <a:r>
              <a:rPr lang="en-US" sz="2400" dirty="0"/>
              <a:t> </a:t>
            </a:r>
            <a:r>
              <a:rPr lang="en-US" sz="2400" dirty="0" err="1"/>
              <a:t>dimodelkan</a:t>
            </a:r>
            <a:r>
              <a:rPr lang="en-US" sz="2400" dirty="0"/>
              <a:t> dan </a:t>
            </a:r>
            <a:r>
              <a:rPr lang="en-US" sz="2400" dirty="0" err="1"/>
              <a:t>diidentifikasi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online </a:t>
            </a:r>
            <a:r>
              <a:rPr lang="en-US" sz="2400" dirty="0" err="1"/>
              <a:t>dengan</a:t>
            </a:r>
            <a:r>
              <a:rPr lang="en-US" sz="2400" dirty="0"/>
              <a:t> RBFNN </a:t>
            </a:r>
            <a:r>
              <a:rPr lang="en-US" sz="2400" dirty="0" err="1"/>
              <a:t>sehingga</a:t>
            </a:r>
            <a:r>
              <a:rPr lang="en-US" sz="2400" dirty="0"/>
              <a:t> parameter </a:t>
            </a:r>
            <a:r>
              <a:rPr lang="en-US" sz="2400" dirty="0" err="1"/>
              <a:t>kontrol</a:t>
            </a:r>
            <a:r>
              <a:rPr lang="en-US" sz="2400" dirty="0"/>
              <a:t> PID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disesuaikan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adaptif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554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83F6-AC02-4181-973A-7DE366C5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Diagram Path Tracking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F77B1B-8DAD-4D03-8E00-7351ACE6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5" y="2715737"/>
            <a:ext cx="10086929" cy="31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53217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rgan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5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6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7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5666</TotalTime>
  <Words>2278</Words>
  <Application>Microsoft Office PowerPoint</Application>
  <PresentationFormat>Widescreen</PresentationFormat>
  <Paragraphs>371</Paragraphs>
  <Slides>53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Century Gothic</vt:lpstr>
      <vt:lpstr>Garamond</vt:lpstr>
      <vt:lpstr>Gill Sans MT</vt:lpstr>
      <vt:lpstr>Times New Roman</vt:lpstr>
      <vt:lpstr>Trebuchet MS</vt:lpstr>
      <vt:lpstr>Wingdings</vt:lpstr>
      <vt:lpstr>Wingdings 2</vt:lpstr>
      <vt:lpstr>Wingdings 3</vt:lpstr>
      <vt:lpstr>Contents Slide Master</vt:lpstr>
      <vt:lpstr>Office Theme</vt:lpstr>
      <vt:lpstr>Organic</vt:lpstr>
      <vt:lpstr>Dividend</vt:lpstr>
      <vt:lpstr>Retrospect</vt:lpstr>
      <vt:lpstr>Facet</vt:lpstr>
      <vt:lpstr>Gallery</vt:lpstr>
      <vt:lpstr>Equation</vt:lpstr>
      <vt:lpstr>Microsoft Visio Drawing</vt:lpstr>
      <vt:lpstr>Desain SISTEM CASCADE MULTIVARIABEL Kontrol pada mobil otonom saat melakukan path tracking menggunakan nonlinear MODEL predictive control  </vt:lpstr>
      <vt:lpstr>Pendahuluan</vt:lpstr>
      <vt:lpstr>PowerPoint Presentation</vt:lpstr>
      <vt:lpstr>Batasan Masalah</vt:lpstr>
      <vt:lpstr>Kontribusi</vt:lpstr>
      <vt:lpstr>PowerPoint Presentation</vt:lpstr>
      <vt:lpstr>Kajian Pustaka 1</vt:lpstr>
      <vt:lpstr>Ringkasan</vt:lpstr>
      <vt:lpstr>Diagram Path Tracking</vt:lpstr>
      <vt:lpstr>Model Dinamika Kendaraan</vt:lpstr>
      <vt:lpstr>PSO-LTVMPC Controller</vt:lpstr>
      <vt:lpstr>Steering Actuator Controller</vt:lpstr>
      <vt:lpstr>Kajian Pustaka 2</vt:lpstr>
      <vt:lpstr>Ringkasan</vt:lpstr>
      <vt:lpstr>Kendali longitudinal</vt:lpstr>
      <vt:lpstr>Kendali longitudinal</vt:lpstr>
      <vt:lpstr>Kendali Lateral</vt:lpstr>
      <vt:lpstr>Kendali Longitudinal dan Lateral</vt:lpstr>
      <vt:lpstr>Kajian Pustaka 3 3</vt:lpstr>
      <vt:lpstr>Ringkasan</vt:lpstr>
      <vt:lpstr>Skema Sistem Referensi 3</vt:lpstr>
      <vt:lpstr>Desain Controller </vt:lpstr>
      <vt:lpstr>Metodelogi Penelitian</vt:lpstr>
      <vt:lpstr>Skema Sistem</vt:lpstr>
      <vt:lpstr>Parameter Mobil</vt:lpstr>
      <vt:lpstr>Model Dinamika Mobil</vt:lpstr>
      <vt:lpstr>Pengaruh model ban pada model sistem:</vt:lpstr>
      <vt:lpstr>PowerPoint Presentation</vt:lpstr>
      <vt:lpstr>Model Kinematika</vt:lpstr>
      <vt:lpstr>Parameter Model</vt:lpstr>
      <vt:lpstr>Nonlinear MPC</vt:lpstr>
      <vt:lpstr>PowerPoint Presentation</vt:lpstr>
      <vt:lpstr>PowerPoint Presentation</vt:lpstr>
      <vt:lpstr>Pemodelan aktuator BLDC </vt:lpstr>
      <vt:lpstr>Pemodelan aktuator steering</vt:lpstr>
      <vt:lpstr> </vt:lpstr>
      <vt:lpstr>Modifikasi mekanik </vt:lpstr>
      <vt:lpstr>Self-tuning PID</vt:lpstr>
      <vt:lpstr>Hasil dan Pengujian </vt:lpstr>
      <vt:lpstr>Hasil dan Pengujian </vt:lpstr>
      <vt:lpstr>Hasil dan Pengujian </vt:lpstr>
      <vt:lpstr>PowerPoint Presentation</vt:lpstr>
      <vt:lpstr>Hasil dan Pengujian </vt:lpstr>
      <vt:lpstr>Hasil dan Pengujian </vt:lpstr>
      <vt:lpstr>Hasil dan Pengujian </vt:lpstr>
      <vt:lpstr>Hasil dan Pengujian </vt:lpstr>
      <vt:lpstr>Hasil dan Pengujian </vt:lpstr>
      <vt:lpstr>Hasil dan Pengujian </vt:lpstr>
      <vt:lpstr>Hasil dan Pengujian </vt:lpstr>
      <vt:lpstr>Hasil dan Pengujian </vt:lpstr>
      <vt:lpstr>Hasil dan Pengujian </vt:lpstr>
      <vt:lpstr>Daftar Pustaka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DESAIN SISTEM KENDALI DUA TINGKAT PADA KEMUDI MOBIL OTONOM MENGGUNAKAN METODE NONLINEAR MODEL PREDICTIVE DAN ADAPTIVE BACK STEPPING CONTROLLER</dc:title>
  <dc:creator>Lenovo</dc:creator>
  <cp:lastModifiedBy>Lenovo</cp:lastModifiedBy>
  <cp:revision>104</cp:revision>
  <dcterms:created xsi:type="dcterms:W3CDTF">2021-07-19T14:56:18Z</dcterms:created>
  <dcterms:modified xsi:type="dcterms:W3CDTF">2023-01-01T18:11:17Z</dcterms:modified>
</cp:coreProperties>
</file>